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70" r:id="rId5"/>
    <p:sldId id="269" r:id="rId6"/>
    <p:sldId id="260" r:id="rId7"/>
    <p:sldId id="264" r:id="rId8"/>
    <p:sldId id="267" r:id="rId9"/>
    <p:sldId id="263" r:id="rId10"/>
    <p:sldId id="261" r:id="rId11"/>
  </p:sldIdLst>
  <p:sldSz cx="18288000" cy="10287000"/>
  <p:notesSz cx="6858000" cy="9144000"/>
  <p:embeddedFontLst>
    <p:embeddedFont>
      <p:font typeface="esamanru OTF Medium" panose="0000060000000000000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CE9"/>
    <a:srgbClr val="F1F7FF"/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3A0B19-8C39-96EC-1B34-3D1D09E1DD84}" v="538" dt="2025-02-06T01:27:15.502"/>
    <p1510:client id="{3D99BEAB-AD7C-7098-E95E-D7DEE828C0D1}" v="107" dt="2025-02-06T01:59:21.739"/>
    <p1510:client id="{624A9A79-EFB9-9D23-239C-2B0366F0C8C8}" v="18" dt="2025-02-06T01:29:27.831"/>
    <p1510:client id="{8AEF6C98-8B38-D1EF-9459-BF0123F43A3B}" v="19" dt="2025-02-06T02:25:45.187"/>
    <p1510:client id="{C2BDA83B-F1BF-57B0-32A5-29D8AB0CDD55}" v="882" dt="2025-02-06T02:26:12.254"/>
    <p1510:client id="{C6AB0DD7-1214-5609-3300-E0DEE84C55BC}" v="56" dt="2025-02-06T02:34:08.308"/>
    <p1510:client id="{CEED5DE8-E81F-237A-09E3-40F41CC1969B}" v="1008" dt="2025-02-06T02:19:49.435"/>
    <p1510:client id="{F5A09348-0CF4-BA46-84DA-9562D529CFC8}" v="49" dt="2025-02-06T01:47:49.2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image" Target="../media/image10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5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10.png"/><Relationship Id="rId16" Type="http://schemas.openxmlformats.org/officeDocument/2006/relationships/image" Target="../media/image46.jpe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sv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jpe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image" Target="../media/image52.svg"/><Relationship Id="rId27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6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8.png"/><Relationship Id="rId10" Type="http://schemas.openxmlformats.org/officeDocument/2006/relationships/image" Target="../media/image66.png"/><Relationship Id="rId4" Type="http://schemas.openxmlformats.org/officeDocument/2006/relationships/image" Target="../media/image12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6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08100"/>
            <a:ext cx="16751300" cy="403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65400"/>
            <a:ext cx="16751300" cy="702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02200" y="8204200"/>
            <a:ext cx="10452100" cy="443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0" y="8089900"/>
            <a:ext cx="10452100" cy="4432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73300" y="4013200"/>
            <a:ext cx="137287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10800" spc="-700" err="1">
                <a:solidFill>
                  <a:srgbClr val="2F5CA1"/>
                </a:solidFill>
                <a:ea typeface="esamanru OTF Medium"/>
              </a:rPr>
              <a:t>학원그룹웨어</a:t>
            </a:r>
            <a:r>
              <a:rPr lang="ko-KR" sz="10800" spc="-700">
                <a:solidFill>
                  <a:srgbClr val="2F5CA1"/>
                </a:solidFill>
                <a:ea typeface="esamanru OTF Medium"/>
              </a:rPr>
              <a:t> </a:t>
            </a:r>
            <a:r>
              <a:rPr lang="ko-KR" sz="10800" spc="-700">
                <a:solidFill>
                  <a:srgbClr val="231815"/>
                </a:solidFill>
                <a:ea typeface="esamanru OTF Medium"/>
              </a:rPr>
              <a:t>프로젝트</a:t>
            </a:r>
            <a:endParaRPr lang="en-US" altLang="ko-KR" sz="10800" b="0" i="0" u="none" strike="noStrike" spc="-700">
              <a:solidFill>
                <a:srgbClr val="231815"/>
              </a:solidFill>
              <a:latin typeface="esamanru OTF Medium"/>
              <a:ea typeface="esamanru OTF Medium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55522" y="7852731"/>
            <a:ext cx="5963185" cy="4784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100" b="1" spc="-100" dirty="0" err="1">
                <a:solidFill>
                  <a:srgbClr val="5B6AB8"/>
                </a:solidFill>
                <a:ea typeface="ONE Mobile OTF Bold"/>
                <a:cs typeface="Calibri"/>
              </a:rPr>
              <a:t>진수우</a:t>
            </a:r>
            <a:r>
              <a:rPr lang="ko-KR" altLang="en-US" sz="2100" b="1" spc="-100" dirty="0">
                <a:solidFill>
                  <a:srgbClr val="5B6AB8"/>
                </a:solidFill>
                <a:ea typeface="ONE Mobile OTF Bold"/>
                <a:cs typeface="Calibri"/>
              </a:rPr>
              <a:t>  </a:t>
            </a:r>
            <a:r>
              <a:rPr lang="ko-KR" altLang="en-US" sz="2100" b="1" spc="-100" dirty="0" err="1">
                <a:solidFill>
                  <a:srgbClr val="5B6AB8"/>
                </a:solidFill>
                <a:ea typeface="ONE Mobile OTF Bold"/>
                <a:cs typeface="Calibri"/>
              </a:rPr>
              <a:t>조세영</a:t>
            </a:r>
            <a:r>
              <a:rPr lang="ko-KR" altLang="en-US" sz="2100" b="1" spc="-100" dirty="0">
                <a:solidFill>
                  <a:srgbClr val="5B6AB8"/>
                </a:solidFill>
                <a:ea typeface="ONE Mobile OTF Bold"/>
                <a:cs typeface="Calibri"/>
              </a:rPr>
              <a:t>  김혜린  </a:t>
            </a:r>
            <a:r>
              <a:rPr lang="ko-KR" altLang="en-US" sz="2100" b="1" spc="-100" dirty="0" err="1">
                <a:solidFill>
                  <a:srgbClr val="5B6AB8"/>
                </a:solidFill>
                <a:ea typeface="ONE Mobile OTF Bold"/>
                <a:cs typeface="Calibri"/>
              </a:rPr>
              <a:t>박시현</a:t>
            </a:r>
            <a:r>
              <a:rPr lang="ko-KR" altLang="en-US" sz="2100" b="1" spc="-100" dirty="0">
                <a:solidFill>
                  <a:srgbClr val="5B6AB8"/>
                </a:solidFill>
                <a:ea typeface="ONE Mobile OTF Bold"/>
                <a:cs typeface="Calibri"/>
              </a:rPr>
              <a:t>  </a:t>
            </a:r>
            <a:r>
              <a:rPr lang="ko-KR" altLang="en-US" sz="2100" b="1" spc="-100" dirty="0" err="1">
                <a:solidFill>
                  <a:srgbClr val="5B6AB8"/>
                </a:solidFill>
                <a:ea typeface="ONE Mobile OTF Bold"/>
                <a:cs typeface="Calibri"/>
              </a:rPr>
              <a:t>하상우</a:t>
            </a:r>
            <a:endParaRPr lang="ko-KR" altLang="en-US" sz="2100" b="1" i="0" u="none" strike="noStrike" spc="-100" dirty="0">
              <a:solidFill>
                <a:srgbClr val="5B6AB8"/>
              </a:solidFill>
              <a:ea typeface="ONE Mobile OTF Bold"/>
              <a:cs typeface="Calibri"/>
            </a:endParaRPr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8E98439B-3116-EA95-33EC-6E8A491B7CAA}"/>
              </a:ext>
            </a:extLst>
          </p:cNvPr>
          <p:cNvSpPr/>
          <p:nvPr/>
        </p:nvSpPr>
        <p:spPr>
          <a:xfrm>
            <a:off x="7748913" y="6018729"/>
            <a:ext cx="2782143" cy="939685"/>
          </a:xfrm>
          <a:prstGeom prst="flowChartTerminator">
            <a:avLst/>
          </a:prstGeom>
          <a:solidFill>
            <a:srgbClr val="F1F7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 flipH="1">
            <a:off x="7423226" y="6063103"/>
            <a:ext cx="3429152" cy="8499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900" b="1" spc="-200">
                <a:solidFill>
                  <a:srgbClr val="2F5CA1"/>
                </a:solidFill>
                <a:ea typeface="맑은 고딕"/>
              </a:rPr>
              <a:t>A</a:t>
            </a:r>
            <a:r>
              <a:rPr lang="ko-KR" altLang="en-US" sz="3900" b="1" spc="-200">
                <a:solidFill>
                  <a:srgbClr val="2F5CA1"/>
                </a:solidFill>
                <a:ea typeface="맑은 고딕"/>
              </a:rPr>
              <a:t>조</a:t>
            </a:r>
            <a:endParaRPr lang="ko-KR" b="1"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0700" y="8940800"/>
            <a:ext cx="698500" cy="698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프로젝트</a:t>
            </a:r>
            <a:r>
              <a:rPr lang="en-US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 </a:t>
            </a:r>
            <a:r>
              <a:rPr lang="ko-KR" altLang="en-US" sz="3900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시연</a:t>
            </a:r>
            <a:endParaRPr lang="ko-KR" sz="3900" b="0" i="0" u="none" strike="noStrike" spc="-2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F007BAF5-05B9-E449-C58C-E1749C90A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915" y="2369545"/>
            <a:ext cx="605163" cy="590474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45B3D1-908E-D6DA-A3E1-D59E6DEB7063}"/>
              </a:ext>
            </a:extLst>
          </p:cNvPr>
          <p:cNvSpPr/>
          <p:nvPr/>
        </p:nvSpPr>
        <p:spPr>
          <a:xfrm>
            <a:off x="4995461" y="4183329"/>
            <a:ext cx="8798092" cy="3744828"/>
          </a:xfrm>
          <a:prstGeom prst="roundRect">
            <a:avLst/>
          </a:prstGeom>
          <a:solidFill>
            <a:srgbClr val="F1F7FF"/>
          </a:solidFill>
          <a:ln w="1270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447FC10A-9205-6407-9A01-0DA16D8B8E9E}"/>
              </a:ext>
            </a:extLst>
          </p:cNvPr>
          <p:cNvSpPr txBox="1"/>
          <p:nvPr/>
        </p:nvSpPr>
        <p:spPr>
          <a:xfrm>
            <a:off x="6932363" y="6049484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1" i="0" u="none" strike="noStrike" spc="-200" dirty="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프로젝트</a:t>
            </a:r>
            <a:r>
              <a:rPr lang="en-US" sz="4800" b="1" i="0" u="none" strike="noStrike" spc="-200" dirty="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 </a:t>
            </a:r>
            <a:r>
              <a:rPr lang="ko-KR" altLang="en-US" sz="4800" b="1" spc="-200" dirty="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시연</a:t>
            </a:r>
            <a:endParaRPr lang="ko-KR" sz="4800" b="1" i="0" u="none" strike="noStrike" spc="-200" dirty="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pic>
        <p:nvPicPr>
          <p:cNvPr id="35" name="Picture 12">
            <a:extLst>
              <a:ext uri="{FF2B5EF4-FFF2-40B4-BE49-F238E27FC236}">
                <a16:creationId xmlns:a16="http://schemas.microsoft.com/office/drawing/2014/main" id="{BC8C163C-3D87-F89C-9336-D43525C01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9540" y="5027364"/>
            <a:ext cx="8255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227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79700"/>
            <a:ext cx="16751300" cy="692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4143233"/>
            <a:ext cx="5715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0" y="4144370"/>
            <a:ext cx="571500" cy="58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4140200"/>
            <a:ext cx="5715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798" y="6838950"/>
            <a:ext cx="571500" cy="58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0" y="6845300"/>
            <a:ext cx="571500" cy="584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6843784"/>
            <a:ext cx="571500" cy="58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5715000"/>
            <a:ext cx="141097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16350" y="4194033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700" spc="-100" dirty="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프로젝트 개요</a:t>
            </a:r>
            <a:endParaRPr lang="ko-KR" altLang="en-US" sz="2700" b="0" i="0" u="none" strike="noStrike" spc="-100" dirty="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07450" y="4195170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700" spc="-100" dirty="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참여인원</a:t>
            </a:r>
            <a:endParaRPr lang="ko-KR" altLang="en-US" sz="2700" b="0" i="0" u="none" strike="noStrike" spc="-100" dirty="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73100" y="4191000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700" spc="-100" dirty="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프로젝트 일정</a:t>
            </a:r>
            <a:endParaRPr lang="ko-KR" sz="2700" b="0" i="0" u="none" strike="noStrike" spc="-100" dirty="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818198" y="6889750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sz="2700" spc="-100" dirty="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프로젝트 구성</a:t>
            </a:r>
            <a:endParaRPr lang="ko-KR" altLang="en-US" sz="2700" b="0" i="0" u="none" strike="noStrike" spc="-100" dirty="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858250" y="6896100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sz="2700" spc="-100" dirty="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프로젝트 내용</a:t>
            </a:r>
            <a:endParaRPr lang="ko-KR" altLang="en-US" sz="2700" b="0" i="0" u="none" strike="noStrike" spc="-100" dirty="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373100" y="6894584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700" spc="-100" dirty="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프로젝트 시연</a:t>
            </a:r>
            <a:endParaRPr lang="ko-KR" sz="2700" b="0" i="0" u="none" strike="noStrike" spc="-100" dirty="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965450" y="4244833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56550" y="424597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22200" y="424180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67298" y="694055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07350" y="694690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22200" y="6945384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13700" y="1511300"/>
            <a:ext cx="2273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1" i="0" u="none" strike="noStrike" spc="-200" dirty="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목차</a:t>
            </a:r>
            <a:endParaRPr lang="ko-KR" sz="3900" b="1" i="0" u="none" strike="noStrike" spc="-200" dirty="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0700" y="8953500"/>
            <a:ext cx="6477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84FDB-939B-35DE-D6AD-8D028CE98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D3DFD9-4FC3-2821-0D67-6598471D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676468-B079-195E-0B09-A9502FEA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AAEB180-64CE-4DF5-1229-51B7AE6F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5969000"/>
            <a:ext cx="8128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45B63D-90A8-CE59-7A8B-38C1B4E0B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6F51AD5-161C-D2CF-DA78-611448628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70900" y="4521200"/>
            <a:ext cx="1270000" cy="2895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3E68224-0C76-9721-A7CF-31F6F913B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470900" y="6146800"/>
            <a:ext cx="1270000" cy="2895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9EFF4B-05D5-CF75-000C-1CC9C7D51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0" y="5232400"/>
            <a:ext cx="5321300" cy="2997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7B87AB7-B2C4-B354-68F3-132088E54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0200" y="7607300"/>
            <a:ext cx="800100" cy="38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A8877CD-2CBB-60B1-9F40-B5F75FC62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525" y="4403725"/>
            <a:ext cx="2095500" cy="76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1FF41C2-EE91-AFCA-2E97-AB198BD52F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696700" y="5753100"/>
            <a:ext cx="431800" cy="431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EE38EB9-AC99-C16F-D441-01D0865F05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696700" y="6502400"/>
            <a:ext cx="431800" cy="4318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D171CA1-DBC0-1BDA-8EF8-34D652D9A3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696700" y="7251700"/>
            <a:ext cx="431800" cy="4318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2F0BC2E-5CE2-3839-9E68-F7428C8CA8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96700" y="6324600"/>
            <a:ext cx="4330700" cy="12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635E01C-54C3-4BBF-BE19-699884F98E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96700" y="7086600"/>
            <a:ext cx="43307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D13E326-083F-0629-6948-7EC331F24F65}"/>
              </a:ext>
            </a:extLst>
          </p:cNvPr>
          <p:cNvSpPr txBox="1"/>
          <p:nvPr/>
        </p:nvSpPr>
        <p:spPr>
          <a:xfrm>
            <a:off x="11671300" y="7353300"/>
            <a:ext cx="46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03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1FABB719-AC70-7AC2-465E-C43214A14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" y="5232400"/>
            <a:ext cx="5232400" cy="29972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A6BD5BE-2DAD-2DA3-4537-1E95787E81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044700" y="5765800"/>
            <a:ext cx="431800" cy="4318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1411FC30-3D7D-45B4-C413-B7E289F1CB03}"/>
              </a:ext>
            </a:extLst>
          </p:cNvPr>
          <p:cNvSpPr txBox="1"/>
          <p:nvPr/>
        </p:nvSpPr>
        <p:spPr>
          <a:xfrm>
            <a:off x="2032000" y="5867400"/>
            <a:ext cx="46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01</a:t>
            </a: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00349129-BEC3-2F51-6163-B29C4458F7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044700" y="6515100"/>
            <a:ext cx="431800" cy="4318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87C77DC6-BDD8-F584-BB7E-0F5B4C2033C9}"/>
              </a:ext>
            </a:extLst>
          </p:cNvPr>
          <p:cNvSpPr txBox="1"/>
          <p:nvPr/>
        </p:nvSpPr>
        <p:spPr>
          <a:xfrm>
            <a:off x="2032000" y="6616700"/>
            <a:ext cx="46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02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D03AFAF9-3858-640D-0167-3D7809694D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044700" y="7264400"/>
            <a:ext cx="431800" cy="4318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01F035E0-B1EF-D371-6B4C-4DD96F35EA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700" y="6337300"/>
            <a:ext cx="4330700" cy="127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95E330E-3A43-425F-75CC-703840322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700" y="7099300"/>
            <a:ext cx="4330700" cy="127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18E19613-9311-443D-4FA7-BF3C080440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4600" y="2451100"/>
            <a:ext cx="558800" cy="4191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9B11A89A-FE4B-4060-8D6C-B69CD4FA88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40700" y="5765800"/>
            <a:ext cx="330200" cy="3683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A4391AFF-9394-0656-BF0D-FCDA9EA266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C8137731-DCED-E43D-F95B-779B1693C2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7429500"/>
            <a:ext cx="330200" cy="3683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E167A73D-7FD0-2F74-932D-25ADB784FE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030700" y="8953500"/>
            <a:ext cx="647700" cy="6477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4C5D6C30-2F72-803F-BDE7-296184F984F9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 dirty="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프로젝트</a:t>
            </a:r>
            <a:r>
              <a:rPr lang="en-US" sz="3900" b="0" i="0" u="none" strike="noStrike" spc="-200" dirty="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 </a:t>
            </a:r>
            <a:r>
              <a:rPr lang="ko-KR" altLang="en-US" sz="3900" b="0" i="0" u="none" strike="noStrike" spc="-200" dirty="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개요</a:t>
            </a:r>
            <a:endParaRPr lang="ko-KR" sz="3900" b="0" i="0" u="none" strike="noStrike" spc="-200" dirty="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23E150DB-7C75-82F6-9095-E3DD85037672}"/>
              </a:ext>
            </a:extLst>
          </p:cNvPr>
          <p:cNvSpPr txBox="1"/>
          <p:nvPr/>
        </p:nvSpPr>
        <p:spPr>
          <a:xfrm>
            <a:off x="4219575" y="3987800"/>
            <a:ext cx="13646150" cy="530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sz="2700" spc="-100" dirty="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+mn-lt"/>
              </a:rPr>
              <a:t>행정, 일정, 커뮤니케이션, 결제 등을 통합 관리하여 효율적인 운영을 지원하는 시스템</a:t>
            </a:r>
            <a:endParaRPr lang="ko-KR" dirty="0">
              <a:latin typeface="esamanru OTF Medium" panose="020B0600000101010101" charset="-127"/>
              <a:ea typeface="esamanru OTF Medium" panose="020B0600000101010101" charset="-127"/>
            </a:endParaRPr>
          </a:p>
          <a:p>
            <a:pPr>
              <a:lnSpc>
                <a:spcPct val="99600"/>
              </a:lnSpc>
            </a:pPr>
            <a:endParaRPr lang="ko-KR" altLang="en-US" sz="2700" b="0" i="0" u="none" strike="noStrike" spc="-100" dirty="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4DB5F5A6-C45D-14D8-3BDA-18FBC138D5F1}"/>
              </a:ext>
            </a:extLst>
          </p:cNvPr>
          <p:cNvSpPr txBox="1"/>
          <p:nvPr/>
        </p:nvSpPr>
        <p:spPr>
          <a:xfrm>
            <a:off x="8661400" y="5778500"/>
            <a:ext cx="114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주요방안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97199296-2825-02E5-ACFA-B3F4348742EE}"/>
              </a:ext>
            </a:extLst>
          </p:cNvPr>
          <p:cNvSpPr txBox="1"/>
          <p:nvPr/>
        </p:nvSpPr>
        <p:spPr>
          <a:xfrm>
            <a:off x="8661400" y="7404100"/>
            <a:ext cx="1143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실행계획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B3DF0E58-61DC-70B2-EC57-D9550B66FF31}"/>
              </a:ext>
            </a:extLst>
          </p:cNvPr>
          <p:cNvSpPr txBox="1"/>
          <p:nvPr/>
        </p:nvSpPr>
        <p:spPr>
          <a:xfrm>
            <a:off x="12230100" y="5803900"/>
            <a:ext cx="3860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700" spc="-10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전자결재로 근태/강의 </a:t>
            </a:r>
            <a:r>
              <a:rPr lang="ko-KR" altLang="en-US" sz="1700" spc="-100" err="1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신청가능하도록</a:t>
            </a:r>
            <a:r>
              <a:rPr lang="ko-KR" altLang="en-US" sz="1700" spc="-10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 한다.</a:t>
            </a:r>
            <a:endParaRPr lang="ko-KR" altLang="en-US" sz="1700" b="0" i="0" u="none" strike="noStrike" spc="-10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6F673D1F-13AA-DEC7-0FA1-21C9F5895649}"/>
              </a:ext>
            </a:extLst>
          </p:cNvPr>
          <p:cNvSpPr txBox="1"/>
          <p:nvPr/>
        </p:nvSpPr>
        <p:spPr>
          <a:xfrm>
            <a:off x="12150725" y="6569075"/>
            <a:ext cx="4432300" cy="273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700" spc="-10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출퇴근 버튼으로 출퇴근 내역을 등록하도록 한다.</a:t>
            </a:r>
            <a:endParaRPr lang="ko-KR" altLang="en-US" sz="1700" b="0" i="0" u="none" strike="noStrike" spc="-10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628B7C4E-3AC3-11CF-CDB4-ABE332327767}"/>
              </a:ext>
            </a:extLst>
          </p:cNvPr>
          <p:cNvSpPr txBox="1"/>
          <p:nvPr/>
        </p:nvSpPr>
        <p:spPr>
          <a:xfrm>
            <a:off x="12150725" y="7334250"/>
            <a:ext cx="4432300" cy="2571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700" spc="-10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캘린더 기능으로 사원 간 일정공유가 가능하도록 한다.</a:t>
            </a:r>
            <a:endParaRPr lang="ko-KR" sz="1700" b="0" i="0" u="none" strike="noStrike" spc="-10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2A8C28A-4A6D-DB04-DDB3-E5C04535FC57}"/>
              </a:ext>
            </a:extLst>
          </p:cNvPr>
          <p:cNvSpPr txBox="1"/>
          <p:nvPr/>
        </p:nvSpPr>
        <p:spPr>
          <a:xfrm>
            <a:off x="2590800" y="5816600"/>
            <a:ext cx="3860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700" spc="-100" dirty="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강사의 강의일정 관리가 가능해야 한다.</a:t>
            </a:r>
            <a:endParaRPr lang="ko-KR" altLang="en-US" sz="1700" b="0" i="0" u="none" strike="noStrike" spc="-100" dirty="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782C4EB0-9876-0A88-50FD-9BD5E14B5814}"/>
              </a:ext>
            </a:extLst>
          </p:cNvPr>
          <p:cNvSpPr txBox="1"/>
          <p:nvPr/>
        </p:nvSpPr>
        <p:spPr>
          <a:xfrm>
            <a:off x="2574925" y="6565900"/>
            <a:ext cx="4368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700" spc="-10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모든 사원의 출퇴근, 휴가관리가 가능해야 한다.</a:t>
            </a:r>
            <a:endParaRPr lang="ko-KR" altLang="en-US" sz="1700" b="0" i="0" u="none" strike="noStrike" spc="-10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00CD2B0E-510F-004E-86CF-867DF874E47A}"/>
              </a:ext>
            </a:extLst>
          </p:cNvPr>
          <p:cNvSpPr txBox="1"/>
          <p:nvPr/>
        </p:nvSpPr>
        <p:spPr>
          <a:xfrm>
            <a:off x="2590800" y="7327900"/>
            <a:ext cx="3860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700" spc="-100">
                <a:solidFill>
                  <a:srgbClr val="333333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사원 간 커뮤니케이션이 가능해야 한다.</a:t>
            </a:r>
            <a:endParaRPr lang="ko-KR" altLang="en-US" sz="1700" b="0" i="0" u="none" strike="noStrike" spc="-100">
              <a:solidFill>
                <a:srgbClr val="333333"/>
              </a:solidFill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1932367E-E6AE-593A-F700-1D55D80E344D}"/>
              </a:ext>
            </a:extLst>
          </p:cNvPr>
          <p:cNvSpPr txBox="1"/>
          <p:nvPr/>
        </p:nvSpPr>
        <p:spPr>
          <a:xfrm>
            <a:off x="2032000" y="7366000"/>
            <a:ext cx="46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03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950258B2-C574-FC64-200C-F1DA4E419936}"/>
              </a:ext>
            </a:extLst>
          </p:cNvPr>
          <p:cNvSpPr txBox="1"/>
          <p:nvPr/>
        </p:nvSpPr>
        <p:spPr>
          <a:xfrm>
            <a:off x="1774825" y="3844925"/>
            <a:ext cx="2362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7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그룹웨어란?</a:t>
            </a:r>
            <a:endParaRPr lang="ko-KR" sz="2700" b="0" i="0" u="none" strike="noStrike" spc="-1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A6D0C979-9340-135B-0A3E-06CA5B266071}"/>
              </a:ext>
            </a:extLst>
          </p:cNvPr>
          <p:cNvSpPr txBox="1"/>
          <p:nvPr/>
        </p:nvSpPr>
        <p:spPr>
          <a:xfrm>
            <a:off x="11671300" y="5854700"/>
            <a:ext cx="46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01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82354CB8-EADE-9161-B3B0-A369D0B2251A}"/>
              </a:ext>
            </a:extLst>
          </p:cNvPr>
          <p:cNvSpPr txBox="1"/>
          <p:nvPr/>
        </p:nvSpPr>
        <p:spPr>
          <a:xfrm>
            <a:off x="11671300" y="6604000"/>
            <a:ext cx="46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02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2E32FB7-35C0-C6C1-4EA6-9866BCBAD9EB}"/>
              </a:ext>
            </a:extLst>
          </p:cNvPr>
          <p:cNvCxnSpPr/>
          <p:nvPr/>
        </p:nvCxnSpPr>
        <p:spPr>
          <a:xfrm flipV="1">
            <a:off x="4222749" y="4381499"/>
            <a:ext cx="12255500" cy="47625"/>
          </a:xfrm>
          <a:prstGeom prst="straightConnector1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0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5FB0F-53E7-0240-3E2F-E52D4B4B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277385-0741-90B8-3B9D-1B5B7B77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A6FC651-2ECB-099F-AF17-05CB58C1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EA2FE2-D86D-5816-316C-D4469125A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32BD64AD-B72B-2CD8-395F-7626BC82C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26E5EBBF-82B4-F056-8766-0B0CDE766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0700" y="8953500"/>
            <a:ext cx="647700" cy="6477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C68D584D-2353-B591-1309-D9F45421FCA6}"/>
              </a:ext>
            </a:extLst>
          </p:cNvPr>
          <p:cNvSpPr txBox="1"/>
          <p:nvPr/>
        </p:nvSpPr>
        <p:spPr>
          <a:xfrm>
            <a:off x="6629400" y="1422400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 dirty="0">
                <a:solidFill>
                  <a:srgbClr val="2F5CA1"/>
                </a:solidFill>
                <a:ea typeface="ONE Mobile Title OTF"/>
              </a:rPr>
              <a:t>프로젝트</a:t>
            </a:r>
            <a:r>
              <a:rPr lang="en-US" sz="3900" b="0" i="0" u="none" strike="noStrike" spc="-200" dirty="0">
                <a:solidFill>
                  <a:srgbClr val="2F5CA1"/>
                </a:solidFill>
                <a:latin typeface="ONE Mobile Title OTF"/>
              </a:rPr>
              <a:t> </a:t>
            </a:r>
            <a:r>
              <a:rPr lang="ko-KR" altLang="en-US" sz="3900" b="0" i="0" u="none" strike="noStrike" spc="-200" dirty="0">
                <a:solidFill>
                  <a:srgbClr val="2F5CA1"/>
                </a:solidFill>
                <a:ea typeface="ONE Mobile Title OTF"/>
              </a:rPr>
              <a:t>참여인원</a:t>
            </a:r>
            <a:endParaRPr lang="ko-KR" sz="3900" b="0" i="0" u="none" strike="noStrike" spc="-200" dirty="0">
              <a:solidFill>
                <a:srgbClr val="2F5CA1"/>
              </a:solidFill>
              <a:ea typeface="ONE Mobile Title OTF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71B73D5F-EB41-390A-DD7B-B86727414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135" y="2663135"/>
            <a:ext cx="6380922" cy="6925365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DA7FB48C-2AE4-742B-E7F2-DA239C13C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852" y="5918200"/>
            <a:ext cx="9151178" cy="381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9D552B-C484-A229-5C20-DFB95460ACB5}"/>
              </a:ext>
            </a:extLst>
          </p:cNvPr>
          <p:cNvGrpSpPr/>
          <p:nvPr/>
        </p:nvGrpSpPr>
        <p:grpSpPr>
          <a:xfrm>
            <a:off x="9231795" y="3993874"/>
            <a:ext cx="3448722" cy="1345065"/>
            <a:chOff x="9231795" y="3993874"/>
            <a:chExt cx="3448722" cy="134506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406C89B-3739-0BB5-16DC-D423ADEF7C4E}"/>
                </a:ext>
              </a:extLst>
            </p:cNvPr>
            <p:cNvGrpSpPr/>
            <p:nvPr/>
          </p:nvGrpSpPr>
          <p:grpSpPr>
            <a:xfrm>
              <a:off x="9241971" y="3993874"/>
              <a:ext cx="1193800" cy="482600"/>
              <a:chOff x="8304143" y="3745396"/>
              <a:chExt cx="1193800" cy="482600"/>
            </a:xfrm>
          </p:grpSpPr>
          <p:pic>
            <p:nvPicPr>
              <p:cNvPr id="54" name="Picture 7">
                <a:extLst>
                  <a:ext uri="{FF2B5EF4-FFF2-40B4-BE49-F238E27FC236}">
                    <a16:creationId xmlns:a16="http://schemas.microsoft.com/office/drawing/2014/main" id="{7BE5D8E3-5AFD-91D9-B6CC-42E5B18BF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55" name="TextBox 22">
                <a:extLst>
                  <a:ext uri="{FF2B5EF4-FFF2-40B4-BE49-F238E27FC236}">
                    <a16:creationId xmlns:a16="http://schemas.microsoft.com/office/drawing/2014/main" id="{2F9A2C88-9FB7-0148-D973-34E6F8FE57EE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500" spc="-100" dirty="0">
                    <a:solidFill>
                      <a:srgbClr val="FFFFFF"/>
                    </a:solidFill>
                    <a:latin typeface="+mn-ea"/>
                    <a:cs typeface="Calibri"/>
                  </a:rPr>
                  <a:t>이름</a:t>
                </a:r>
                <a:endParaRPr lang="ko-KR" sz="1500" b="0" i="0" u="none" strike="noStrike" spc="-100" dirty="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056DBD3-DA82-762A-F374-8074914E9B36}"/>
                </a:ext>
              </a:extLst>
            </p:cNvPr>
            <p:cNvGrpSpPr/>
            <p:nvPr/>
          </p:nvGrpSpPr>
          <p:grpSpPr>
            <a:xfrm>
              <a:off x="9231795" y="4623350"/>
              <a:ext cx="1193800" cy="482600"/>
              <a:chOff x="8304143" y="3745396"/>
              <a:chExt cx="1193800" cy="482600"/>
            </a:xfrm>
          </p:grpSpPr>
          <p:pic>
            <p:nvPicPr>
              <p:cNvPr id="52" name="Picture 7">
                <a:extLst>
                  <a:ext uri="{FF2B5EF4-FFF2-40B4-BE49-F238E27FC236}">
                    <a16:creationId xmlns:a16="http://schemas.microsoft.com/office/drawing/2014/main" id="{9C401CB5-D088-5A54-E55B-954ADB8E8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53" name="TextBox 22">
                <a:extLst>
                  <a:ext uri="{FF2B5EF4-FFF2-40B4-BE49-F238E27FC236}">
                    <a16:creationId xmlns:a16="http://schemas.microsoft.com/office/drawing/2014/main" id="{E28BAA5F-CC0A-3ABE-D9DF-6E49246658A0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ct val="99600"/>
                  </a:lnSpc>
                </a:pPr>
                <a:r>
                  <a:rPr lang="ko-KR" altLang="en-US" sz="1500" spc="-100" dirty="0">
                    <a:solidFill>
                      <a:srgbClr val="FFFFFF"/>
                    </a:solidFill>
                    <a:latin typeface="+mn-ea"/>
                    <a:cs typeface="Calibri"/>
                  </a:rPr>
                  <a:t>담당 파트</a:t>
                </a:r>
                <a:endParaRPr lang="ko-KR" altLang="en-US" sz="1500" b="0" i="0" u="none" strike="noStrike" spc="-100" dirty="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9286E1-079B-860C-4302-525C7C92FB27}"/>
                </a:ext>
              </a:extLst>
            </p:cNvPr>
            <p:cNvSpPr txBox="1"/>
            <p:nvPr/>
          </p:nvSpPr>
          <p:spPr>
            <a:xfrm>
              <a:off x="10609411" y="4067071"/>
              <a:ext cx="91167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dirty="0" err="1">
                  <a:latin typeface="+mn-ea"/>
                </a:rPr>
                <a:t>진수우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E7C774-A43E-6899-F831-D9188C782AB3}"/>
                </a:ext>
              </a:extLst>
            </p:cNvPr>
            <p:cNvSpPr txBox="1"/>
            <p:nvPr/>
          </p:nvSpPr>
          <p:spPr>
            <a:xfrm>
              <a:off x="10609411" y="4646442"/>
              <a:ext cx="2071106" cy="6924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ko-KR" altLang="en-US" sz="1600" dirty="0">
                  <a:latin typeface="+mn-ea"/>
                </a:rPr>
                <a:t>로그인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사원 관리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강의결재</a:t>
              </a:r>
              <a:r>
                <a:rPr lang="en-US" altLang="ko-KR" sz="1600" dirty="0">
                  <a:latin typeface="+mn-ea"/>
                </a:rPr>
                <a:t>, </a:t>
              </a:r>
              <a:endParaRPr lang="ko-KR" altLang="en-US" sz="1600" dirty="0">
                <a:latin typeface="+mn-ea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CFB487C-D26C-6BC1-3766-F89D9E74E961}"/>
              </a:ext>
            </a:extLst>
          </p:cNvPr>
          <p:cNvGrpSpPr/>
          <p:nvPr/>
        </p:nvGrpSpPr>
        <p:grpSpPr>
          <a:xfrm>
            <a:off x="8134084" y="6882059"/>
            <a:ext cx="3007606" cy="1345065"/>
            <a:chOff x="9231795" y="3993874"/>
            <a:chExt cx="3007606" cy="134506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3B4CDCB-C08C-9386-3DCA-C95A913BD7DD}"/>
                </a:ext>
              </a:extLst>
            </p:cNvPr>
            <p:cNvGrpSpPr/>
            <p:nvPr/>
          </p:nvGrpSpPr>
          <p:grpSpPr>
            <a:xfrm>
              <a:off x="9241971" y="3993874"/>
              <a:ext cx="1193800" cy="482600"/>
              <a:chOff x="8304143" y="3745396"/>
              <a:chExt cx="1193800" cy="482600"/>
            </a:xfrm>
          </p:grpSpPr>
          <p:pic>
            <p:nvPicPr>
              <p:cNvPr id="63" name="Picture 7">
                <a:extLst>
                  <a:ext uri="{FF2B5EF4-FFF2-40B4-BE49-F238E27FC236}">
                    <a16:creationId xmlns:a16="http://schemas.microsoft.com/office/drawing/2014/main" id="{DB06565A-6761-837F-3485-7DADA1DE0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64" name="TextBox 22">
                <a:extLst>
                  <a:ext uri="{FF2B5EF4-FFF2-40B4-BE49-F238E27FC236}">
                    <a16:creationId xmlns:a16="http://schemas.microsoft.com/office/drawing/2014/main" id="{1034754E-2CD6-25A9-A96E-73C39FAD074A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500" spc="-100">
                    <a:solidFill>
                      <a:srgbClr val="FFFFFF"/>
                    </a:solidFill>
                    <a:latin typeface="+mn-ea"/>
                    <a:cs typeface="Calibri"/>
                  </a:rPr>
                  <a:t>이름</a:t>
                </a:r>
                <a:endParaRPr lang="ko-KR" sz="1500" b="0" i="0" u="none" strike="noStrike" spc="-10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A07FF38-DA4B-DD4B-DF1C-C1A3FF3F854E}"/>
                </a:ext>
              </a:extLst>
            </p:cNvPr>
            <p:cNvGrpSpPr/>
            <p:nvPr/>
          </p:nvGrpSpPr>
          <p:grpSpPr>
            <a:xfrm>
              <a:off x="9231795" y="4623350"/>
              <a:ext cx="1193800" cy="482600"/>
              <a:chOff x="8304143" y="3745396"/>
              <a:chExt cx="1193800" cy="482600"/>
            </a:xfrm>
          </p:grpSpPr>
          <p:pic>
            <p:nvPicPr>
              <p:cNvPr id="61" name="Picture 7">
                <a:extLst>
                  <a:ext uri="{FF2B5EF4-FFF2-40B4-BE49-F238E27FC236}">
                    <a16:creationId xmlns:a16="http://schemas.microsoft.com/office/drawing/2014/main" id="{464EADB7-34C0-9CC7-89B5-F77B3B76B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62" name="TextBox 22">
                <a:extLst>
                  <a:ext uri="{FF2B5EF4-FFF2-40B4-BE49-F238E27FC236}">
                    <a16:creationId xmlns:a16="http://schemas.microsoft.com/office/drawing/2014/main" id="{E5B3B846-73BD-866D-1975-04BCEEE561AF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ct val="99600"/>
                  </a:lnSpc>
                </a:pPr>
                <a:r>
                  <a:rPr lang="ko-KR" altLang="en-US" sz="1500" spc="-100">
                    <a:solidFill>
                      <a:srgbClr val="FFFFFF"/>
                    </a:solidFill>
                    <a:latin typeface="+mn-ea"/>
                    <a:cs typeface="Calibri"/>
                  </a:rPr>
                  <a:t>담당 파트</a:t>
                </a:r>
                <a:endParaRPr lang="ko-KR" altLang="en-US" sz="1500" b="0" i="0" u="none" strike="noStrike" spc="-10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C4B19B9-8E84-580F-14D3-234D2CE45761}"/>
                </a:ext>
              </a:extLst>
            </p:cNvPr>
            <p:cNvSpPr txBox="1"/>
            <p:nvPr/>
          </p:nvSpPr>
          <p:spPr>
            <a:xfrm>
              <a:off x="10609411" y="4067071"/>
              <a:ext cx="91167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dirty="0">
                  <a:latin typeface="+mn-ea"/>
                </a:rPr>
                <a:t>김혜린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B9FB90-6BB0-B1DF-13E6-C1B04CF7A2AF}"/>
                </a:ext>
              </a:extLst>
            </p:cNvPr>
            <p:cNvSpPr txBox="1"/>
            <p:nvPr/>
          </p:nvSpPr>
          <p:spPr>
            <a:xfrm>
              <a:off x="10570221" y="4646442"/>
              <a:ext cx="1669180" cy="6924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ko-KR" altLang="en-US" sz="1600" dirty="0">
                  <a:latin typeface="+mn-ea"/>
                </a:rPr>
                <a:t>강의 관리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근태결재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85375EE-F94D-2C8D-C3B7-40259DF0D550}"/>
              </a:ext>
            </a:extLst>
          </p:cNvPr>
          <p:cNvGrpSpPr/>
          <p:nvPr/>
        </p:nvGrpSpPr>
        <p:grpSpPr>
          <a:xfrm>
            <a:off x="11201307" y="6882059"/>
            <a:ext cx="2749210" cy="1345065"/>
            <a:chOff x="9231795" y="3993874"/>
            <a:chExt cx="2749210" cy="134506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58F9013-B7C7-E6AC-CD87-9BD8CE799B41}"/>
                </a:ext>
              </a:extLst>
            </p:cNvPr>
            <p:cNvGrpSpPr/>
            <p:nvPr/>
          </p:nvGrpSpPr>
          <p:grpSpPr>
            <a:xfrm>
              <a:off x="9241971" y="3993874"/>
              <a:ext cx="1193800" cy="482600"/>
              <a:chOff x="8304143" y="3745396"/>
              <a:chExt cx="1193800" cy="482600"/>
            </a:xfrm>
          </p:grpSpPr>
          <p:pic>
            <p:nvPicPr>
              <p:cNvPr id="72" name="Picture 7">
                <a:extLst>
                  <a:ext uri="{FF2B5EF4-FFF2-40B4-BE49-F238E27FC236}">
                    <a16:creationId xmlns:a16="http://schemas.microsoft.com/office/drawing/2014/main" id="{C9F87F4E-58A8-4915-D9AC-680A660E3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73" name="TextBox 22">
                <a:extLst>
                  <a:ext uri="{FF2B5EF4-FFF2-40B4-BE49-F238E27FC236}">
                    <a16:creationId xmlns:a16="http://schemas.microsoft.com/office/drawing/2014/main" id="{B1FBEE08-8028-9FD0-2371-3BFDCC0C71FB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500" spc="-100">
                    <a:solidFill>
                      <a:srgbClr val="FFFFFF"/>
                    </a:solidFill>
                    <a:latin typeface="+mn-ea"/>
                    <a:cs typeface="Calibri"/>
                  </a:rPr>
                  <a:t>이름</a:t>
                </a:r>
                <a:endParaRPr lang="ko-KR" sz="1500" b="0" i="0" u="none" strike="noStrike" spc="-10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6F8C13A-B7D3-4E62-5A12-2E859212CF65}"/>
                </a:ext>
              </a:extLst>
            </p:cNvPr>
            <p:cNvGrpSpPr/>
            <p:nvPr/>
          </p:nvGrpSpPr>
          <p:grpSpPr>
            <a:xfrm>
              <a:off x="9231795" y="4623350"/>
              <a:ext cx="1193800" cy="482600"/>
              <a:chOff x="8304143" y="3745396"/>
              <a:chExt cx="1193800" cy="482600"/>
            </a:xfrm>
          </p:grpSpPr>
          <p:pic>
            <p:nvPicPr>
              <p:cNvPr id="70" name="Picture 7">
                <a:extLst>
                  <a:ext uri="{FF2B5EF4-FFF2-40B4-BE49-F238E27FC236}">
                    <a16:creationId xmlns:a16="http://schemas.microsoft.com/office/drawing/2014/main" id="{4F86082D-18DB-08FA-6EF2-224288603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71" name="TextBox 22">
                <a:extLst>
                  <a:ext uri="{FF2B5EF4-FFF2-40B4-BE49-F238E27FC236}">
                    <a16:creationId xmlns:a16="http://schemas.microsoft.com/office/drawing/2014/main" id="{32D1825A-6CCF-25CC-4361-004AD537BFE6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ct val="99600"/>
                  </a:lnSpc>
                </a:pPr>
                <a:r>
                  <a:rPr lang="ko-KR" altLang="en-US" sz="1500" spc="-100">
                    <a:solidFill>
                      <a:srgbClr val="FFFFFF"/>
                    </a:solidFill>
                    <a:latin typeface="+mn-ea"/>
                    <a:cs typeface="Calibri"/>
                  </a:rPr>
                  <a:t>담당 파트</a:t>
                </a:r>
                <a:endParaRPr lang="ko-KR" altLang="en-US" sz="1500" b="0" i="0" u="none" strike="noStrike" spc="-10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E4A552F-0D37-891D-7AC5-77D63BEDBEDD}"/>
                </a:ext>
              </a:extLst>
            </p:cNvPr>
            <p:cNvSpPr txBox="1"/>
            <p:nvPr/>
          </p:nvSpPr>
          <p:spPr>
            <a:xfrm>
              <a:off x="10609411" y="4067071"/>
              <a:ext cx="91167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dirty="0" err="1">
                  <a:latin typeface="+mn-ea"/>
                </a:rPr>
                <a:t>박시현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542AFF-55FB-625A-00F6-73C3387E5539}"/>
                </a:ext>
              </a:extLst>
            </p:cNvPr>
            <p:cNvSpPr txBox="1"/>
            <p:nvPr/>
          </p:nvSpPr>
          <p:spPr>
            <a:xfrm>
              <a:off x="10609411" y="4646442"/>
              <a:ext cx="1371594" cy="6924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ko-KR" altLang="en-US" sz="1600" dirty="0">
                  <a:latin typeface="+mn-ea"/>
                </a:rPr>
                <a:t>예약 관리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강의실 관리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B3DEE5-2126-8895-E0DE-6C08BCA35F10}"/>
              </a:ext>
            </a:extLst>
          </p:cNvPr>
          <p:cNvGrpSpPr/>
          <p:nvPr/>
        </p:nvGrpSpPr>
        <p:grpSpPr>
          <a:xfrm>
            <a:off x="14176556" y="6882059"/>
            <a:ext cx="2709474" cy="1345065"/>
            <a:chOff x="9231795" y="3993874"/>
            <a:chExt cx="2709474" cy="1345065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19CCDD0-3658-010F-BF6F-8F85731DFDBF}"/>
                </a:ext>
              </a:extLst>
            </p:cNvPr>
            <p:cNvGrpSpPr/>
            <p:nvPr/>
          </p:nvGrpSpPr>
          <p:grpSpPr>
            <a:xfrm>
              <a:off x="9241971" y="3993874"/>
              <a:ext cx="1193800" cy="482600"/>
              <a:chOff x="8304143" y="3745396"/>
              <a:chExt cx="1193800" cy="482600"/>
            </a:xfrm>
          </p:grpSpPr>
          <p:pic>
            <p:nvPicPr>
              <p:cNvPr id="81" name="Picture 7">
                <a:extLst>
                  <a:ext uri="{FF2B5EF4-FFF2-40B4-BE49-F238E27FC236}">
                    <a16:creationId xmlns:a16="http://schemas.microsoft.com/office/drawing/2014/main" id="{F0FB4507-7CBF-6C74-E534-AF9B276F9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82" name="TextBox 22">
                <a:extLst>
                  <a:ext uri="{FF2B5EF4-FFF2-40B4-BE49-F238E27FC236}">
                    <a16:creationId xmlns:a16="http://schemas.microsoft.com/office/drawing/2014/main" id="{1329DE2C-C424-425B-AA6A-33D1283D2D18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500" spc="-100">
                    <a:solidFill>
                      <a:srgbClr val="FFFFFF"/>
                    </a:solidFill>
                    <a:latin typeface="+mn-ea"/>
                    <a:cs typeface="Calibri"/>
                  </a:rPr>
                  <a:t>이름</a:t>
                </a:r>
                <a:endParaRPr lang="ko-KR" sz="1500" b="0" i="0" u="none" strike="noStrike" spc="-10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DFFCC88-67B8-AE9F-AD0D-74EB0A6B282E}"/>
                </a:ext>
              </a:extLst>
            </p:cNvPr>
            <p:cNvGrpSpPr/>
            <p:nvPr/>
          </p:nvGrpSpPr>
          <p:grpSpPr>
            <a:xfrm>
              <a:off x="9231795" y="4623350"/>
              <a:ext cx="1193800" cy="482600"/>
              <a:chOff x="8304143" y="3745396"/>
              <a:chExt cx="1193800" cy="482600"/>
            </a:xfrm>
          </p:grpSpPr>
          <p:pic>
            <p:nvPicPr>
              <p:cNvPr id="79" name="Picture 7">
                <a:extLst>
                  <a:ext uri="{FF2B5EF4-FFF2-40B4-BE49-F238E27FC236}">
                    <a16:creationId xmlns:a16="http://schemas.microsoft.com/office/drawing/2014/main" id="{4C486107-B191-8F77-D6C1-F58D2A381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80" name="TextBox 22">
                <a:extLst>
                  <a:ext uri="{FF2B5EF4-FFF2-40B4-BE49-F238E27FC236}">
                    <a16:creationId xmlns:a16="http://schemas.microsoft.com/office/drawing/2014/main" id="{987878E0-86BE-334F-B2C7-EC318CC050E7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ct val="99600"/>
                  </a:lnSpc>
                </a:pPr>
                <a:r>
                  <a:rPr lang="ko-KR" altLang="en-US" sz="1500" spc="-100">
                    <a:solidFill>
                      <a:srgbClr val="FFFFFF"/>
                    </a:solidFill>
                    <a:latin typeface="+mn-ea"/>
                    <a:cs typeface="Calibri"/>
                  </a:rPr>
                  <a:t>담당 파트</a:t>
                </a:r>
                <a:endParaRPr lang="ko-KR" altLang="en-US" sz="1500" b="0" i="0" u="none" strike="noStrike" spc="-10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0A1C79-2904-E91C-CA99-1C36E249C01A}"/>
                </a:ext>
              </a:extLst>
            </p:cNvPr>
            <p:cNvSpPr txBox="1"/>
            <p:nvPr/>
          </p:nvSpPr>
          <p:spPr>
            <a:xfrm>
              <a:off x="10609411" y="4067071"/>
              <a:ext cx="91167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dirty="0" err="1">
                  <a:latin typeface="+mn-ea"/>
                </a:rPr>
                <a:t>하상우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B05E4B-3732-950D-424F-6D6FA4D58183}"/>
                </a:ext>
              </a:extLst>
            </p:cNvPr>
            <p:cNvSpPr txBox="1"/>
            <p:nvPr/>
          </p:nvSpPr>
          <p:spPr>
            <a:xfrm>
              <a:off x="10609411" y="4646442"/>
              <a:ext cx="1331858" cy="6924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ko-KR" altLang="en-US" sz="1600" dirty="0">
                  <a:latin typeface="+mn-ea"/>
                </a:rPr>
                <a:t>채팅 관리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회의실 관리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F75694C-CAA2-B335-2F1B-04CCFEF3985C}"/>
              </a:ext>
            </a:extLst>
          </p:cNvPr>
          <p:cNvGrpSpPr/>
          <p:nvPr/>
        </p:nvGrpSpPr>
        <p:grpSpPr>
          <a:xfrm>
            <a:off x="12824081" y="3993874"/>
            <a:ext cx="3649051" cy="1306128"/>
            <a:chOff x="9231795" y="3993874"/>
            <a:chExt cx="3649051" cy="1306128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7534B19-AF9A-9245-DA71-1C3CC12F10D6}"/>
                </a:ext>
              </a:extLst>
            </p:cNvPr>
            <p:cNvGrpSpPr/>
            <p:nvPr/>
          </p:nvGrpSpPr>
          <p:grpSpPr>
            <a:xfrm>
              <a:off x="9241971" y="3993874"/>
              <a:ext cx="1193800" cy="482600"/>
              <a:chOff x="8304143" y="3745396"/>
              <a:chExt cx="1193800" cy="482600"/>
            </a:xfrm>
          </p:grpSpPr>
          <p:pic>
            <p:nvPicPr>
              <p:cNvPr id="90" name="Picture 7">
                <a:extLst>
                  <a:ext uri="{FF2B5EF4-FFF2-40B4-BE49-F238E27FC236}">
                    <a16:creationId xmlns:a16="http://schemas.microsoft.com/office/drawing/2014/main" id="{4FBDA9C7-2890-D62C-A505-E1AA99C04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91" name="TextBox 22">
                <a:extLst>
                  <a:ext uri="{FF2B5EF4-FFF2-40B4-BE49-F238E27FC236}">
                    <a16:creationId xmlns:a16="http://schemas.microsoft.com/office/drawing/2014/main" id="{5E57A209-DB20-BC4F-B3DD-E8AB7F513D74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500" spc="-100">
                    <a:solidFill>
                      <a:srgbClr val="FFFFFF"/>
                    </a:solidFill>
                    <a:latin typeface="+mn-ea"/>
                    <a:cs typeface="Calibri"/>
                  </a:rPr>
                  <a:t>이름</a:t>
                </a:r>
                <a:endParaRPr lang="ko-KR" sz="1500" b="0" i="0" u="none" strike="noStrike" spc="-10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730BBA4-D230-B9EB-640C-AA6F9C115DE1}"/>
                </a:ext>
              </a:extLst>
            </p:cNvPr>
            <p:cNvGrpSpPr/>
            <p:nvPr/>
          </p:nvGrpSpPr>
          <p:grpSpPr>
            <a:xfrm>
              <a:off x="9231795" y="4623350"/>
              <a:ext cx="1193800" cy="482600"/>
              <a:chOff x="8304143" y="3745396"/>
              <a:chExt cx="1193800" cy="482600"/>
            </a:xfrm>
          </p:grpSpPr>
          <p:pic>
            <p:nvPicPr>
              <p:cNvPr id="88" name="Picture 7">
                <a:extLst>
                  <a:ext uri="{FF2B5EF4-FFF2-40B4-BE49-F238E27FC236}">
                    <a16:creationId xmlns:a16="http://schemas.microsoft.com/office/drawing/2014/main" id="{E793436A-577A-C83B-563A-CBAA7CAB0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8659743" y="3389796"/>
                <a:ext cx="482600" cy="1193800"/>
              </a:xfrm>
              <a:prstGeom prst="rect">
                <a:avLst/>
              </a:prstGeom>
            </p:spPr>
          </p:pic>
          <p:sp>
            <p:nvSpPr>
              <p:cNvPr id="89" name="TextBox 22">
                <a:extLst>
                  <a:ext uri="{FF2B5EF4-FFF2-40B4-BE49-F238E27FC236}">
                    <a16:creationId xmlns:a16="http://schemas.microsoft.com/office/drawing/2014/main" id="{10EAF258-87E3-4B0A-488A-291E9CF7091E}"/>
                  </a:ext>
                </a:extLst>
              </p:cNvPr>
              <p:cNvSpPr txBox="1"/>
              <p:nvPr/>
            </p:nvSpPr>
            <p:spPr>
              <a:xfrm>
                <a:off x="8351079" y="3850861"/>
                <a:ext cx="1079500" cy="279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ct val="99600"/>
                  </a:lnSpc>
                </a:pPr>
                <a:r>
                  <a:rPr lang="ko-KR" altLang="en-US" sz="1500" spc="-100">
                    <a:solidFill>
                      <a:srgbClr val="FFFFFF"/>
                    </a:solidFill>
                    <a:latin typeface="+mn-ea"/>
                    <a:cs typeface="Calibri"/>
                  </a:rPr>
                  <a:t>담당 파트</a:t>
                </a:r>
                <a:endParaRPr lang="ko-KR" altLang="en-US" sz="1500" b="0" i="0" u="none" strike="noStrike" spc="-100">
                  <a:solidFill>
                    <a:srgbClr val="FFFFFF"/>
                  </a:solidFill>
                  <a:latin typeface="+mn-ea"/>
                  <a:cs typeface="Calibri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180E1EF-1548-1797-ED55-E3C1D85A9B61}"/>
                </a:ext>
              </a:extLst>
            </p:cNvPr>
            <p:cNvSpPr txBox="1"/>
            <p:nvPr/>
          </p:nvSpPr>
          <p:spPr>
            <a:xfrm>
              <a:off x="10609411" y="4067071"/>
              <a:ext cx="91167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dirty="0" err="1">
                  <a:latin typeface="+mn-ea"/>
                </a:rPr>
                <a:t>조세영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6BCE32C-889F-5D1D-42AB-ED5C67CF2F4B}"/>
                </a:ext>
              </a:extLst>
            </p:cNvPr>
            <p:cNvSpPr txBox="1"/>
            <p:nvPr/>
          </p:nvSpPr>
          <p:spPr>
            <a:xfrm>
              <a:off x="10616693" y="4607505"/>
              <a:ext cx="2264153" cy="6924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ko-KR" altLang="en-US" sz="1600" dirty="0">
                  <a:latin typeface="+mn-ea"/>
                </a:rPr>
                <a:t>근태 관리</a:t>
              </a:r>
              <a:r>
                <a:rPr lang="en-US" altLang="ko-KR" sz="1600" dirty="0">
                  <a:latin typeface="+mn-ea"/>
                </a:rPr>
                <a:t>, </a:t>
              </a:r>
            </a:p>
            <a:p>
              <a:pPr algn="l">
                <a:lnSpc>
                  <a:spcPts val="2400"/>
                </a:lnSpc>
              </a:pPr>
              <a:r>
                <a:rPr lang="ko-KR" altLang="en-US" sz="1600" dirty="0">
                  <a:latin typeface="+mn-ea"/>
                </a:rPr>
                <a:t>게시판 관리</a:t>
              </a:r>
            </a:p>
          </p:txBody>
        </p:sp>
      </p:grpSp>
      <p:pic>
        <p:nvPicPr>
          <p:cNvPr id="92" name="Picture 5">
            <a:extLst>
              <a:ext uri="{FF2B5EF4-FFF2-40B4-BE49-F238E27FC236}">
                <a16:creationId xmlns:a16="http://schemas.microsoft.com/office/drawing/2014/main" id="{31D83092-27A9-67CF-EFCA-B0CF78D921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2400300"/>
            <a:ext cx="393700" cy="4445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0A4C3D9D-368A-E067-FE1A-B8C68D0A6D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DF98A46F-8BE9-88F3-1806-10C7DFE71A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1348" y="1337652"/>
            <a:ext cx="3892893" cy="7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8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281071-6598-C413-A870-54D20E98A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61E7AF-F0D9-2CC5-0DAF-F1DC1DEF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40D205-E88D-9487-BE5F-E58F69729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9AD4FC1-92D7-45CC-7EDD-1BAC6A5D3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2667000"/>
            <a:ext cx="3441700" cy="6908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42DED6E-CC94-612A-4556-4B8DC2BE6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119EFB5-6CD4-9573-2E21-F14EA7ED9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100" y="2451100"/>
            <a:ext cx="431800" cy="4318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882CCBE-FD8D-D034-5FC4-57083C7B70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4800" y="8737600"/>
            <a:ext cx="1066800" cy="10668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76A94FA-3FF6-57E6-71EF-93DD5F599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2600" y="8928100"/>
            <a:ext cx="711200" cy="7112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C2A0575F-2846-C7D7-5058-DA4F3B5E5F99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프로젝트</a:t>
            </a:r>
            <a:r>
              <a:rPr lang="en-US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 </a:t>
            </a:r>
            <a:r>
              <a:rPr lang="ko-KR" altLang="en-US" sz="3900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일정</a:t>
            </a:r>
            <a:endParaRPr lang="ko-KR" sz="3900" b="0" i="0" u="none" strike="noStrike" spc="-2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pic>
        <p:nvPicPr>
          <p:cNvPr id="27" name="Picture 16" descr="원, 스크린샷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9183123-83BB-34D7-5F15-2B0A0AEAE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6212" y="3211861"/>
            <a:ext cx="736600" cy="736600"/>
          </a:xfrm>
          <a:prstGeom prst="rect">
            <a:avLst/>
          </a:prstGeom>
        </p:spPr>
      </p:pic>
      <p:sp>
        <p:nvSpPr>
          <p:cNvPr id="29" name="TextBox 20">
            <a:extLst>
              <a:ext uri="{FF2B5EF4-FFF2-40B4-BE49-F238E27FC236}">
                <a16:creationId xmlns:a16="http://schemas.microsoft.com/office/drawing/2014/main" id="{CB8F7D55-3676-196F-07E0-E2E18AC41D4A}"/>
              </a:ext>
            </a:extLst>
          </p:cNvPr>
          <p:cNvSpPr txBox="1"/>
          <p:nvPr/>
        </p:nvSpPr>
        <p:spPr>
          <a:xfrm>
            <a:off x="5585212" y="3237261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분석</a:t>
            </a: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/설계 : 논리, 물리</a:t>
            </a:r>
            <a:r>
              <a:rPr lang="en-US" altLang="ko-KR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 ERD</a:t>
            </a:r>
            <a:endParaRPr lang="ko-KR" sz="2300" b="0" i="0" u="none" strike="noStrike" spc="-1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E52F00-D0CF-3D14-1990-25FDF93F2A1B}"/>
              </a:ext>
            </a:extLst>
          </p:cNvPr>
          <p:cNvCxnSpPr>
            <a:cxnSpLocks/>
          </p:cNvCxnSpPr>
          <p:nvPr/>
        </p:nvCxnSpPr>
        <p:spPr>
          <a:xfrm flipV="1">
            <a:off x="5587505" y="4246569"/>
            <a:ext cx="3746253" cy="947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20">
            <a:extLst>
              <a:ext uri="{FF2B5EF4-FFF2-40B4-BE49-F238E27FC236}">
                <a16:creationId xmlns:a16="http://schemas.microsoft.com/office/drawing/2014/main" id="{2C0BAD3E-9AAE-3664-6F27-4D3D9142A58B}"/>
              </a:ext>
            </a:extLst>
          </p:cNvPr>
          <p:cNvSpPr txBox="1"/>
          <p:nvPr/>
        </p:nvSpPr>
        <p:spPr>
          <a:xfrm>
            <a:off x="5585212" y="3753005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pc="-100" dirty="0">
                <a:latin typeface="+mn-ea"/>
              </a:rPr>
              <a:t>2025-01-02 ~ 2025-02-10</a:t>
            </a:r>
            <a:endParaRPr lang="en-US" altLang="ko-KR" b="0" i="0" u="none" strike="noStrike" spc="-100" dirty="0">
              <a:latin typeface="+mn-ea"/>
              <a:cs typeface="Calibri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EC7CC5-249C-3A5E-22C9-6D353E707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04120"/>
              </p:ext>
            </p:extLst>
          </p:nvPr>
        </p:nvGraphicFramePr>
        <p:xfrm>
          <a:off x="4697451" y="4544121"/>
          <a:ext cx="11948138" cy="410703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44038">
                  <a:extLst>
                    <a:ext uri="{9D8B030D-6E8A-4147-A177-3AD203B41FA5}">
                      <a16:colId xmlns:a16="http://schemas.microsoft.com/office/drawing/2014/main" val="2570683578"/>
                    </a:ext>
                  </a:extLst>
                </a:gridCol>
                <a:gridCol w="2138672">
                  <a:extLst>
                    <a:ext uri="{9D8B030D-6E8A-4147-A177-3AD203B41FA5}">
                      <a16:colId xmlns:a16="http://schemas.microsoft.com/office/drawing/2014/main" val="2276543143"/>
                    </a:ext>
                  </a:extLst>
                </a:gridCol>
                <a:gridCol w="1991357">
                  <a:extLst>
                    <a:ext uri="{9D8B030D-6E8A-4147-A177-3AD203B41FA5}">
                      <a16:colId xmlns:a16="http://schemas.microsoft.com/office/drawing/2014/main" val="1561154116"/>
                    </a:ext>
                  </a:extLst>
                </a:gridCol>
                <a:gridCol w="1991357">
                  <a:extLst>
                    <a:ext uri="{9D8B030D-6E8A-4147-A177-3AD203B41FA5}">
                      <a16:colId xmlns:a16="http://schemas.microsoft.com/office/drawing/2014/main" val="2145947883"/>
                    </a:ext>
                  </a:extLst>
                </a:gridCol>
                <a:gridCol w="1991357">
                  <a:extLst>
                    <a:ext uri="{9D8B030D-6E8A-4147-A177-3AD203B41FA5}">
                      <a16:colId xmlns:a16="http://schemas.microsoft.com/office/drawing/2014/main" val="3340653726"/>
                    </a:ext>
                  </a:extLst>
                </a:gridCol>
                <a:gridCol w="1991357">
                  <a:extLst>
                    <a:ext uri="{9D8B030D-6E8A-4147-A177-3AD203B41FA5}">
                      <a16:colId xmlns:a16="http://schemas.microsoft.com/office/drawing/2014/main" val="258039414"/>
                    </a:ext>
                  </a:extLst>
                </a:gridCol>
              </a:tblGrid>
              <a:tr h="62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01/02(목) ~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01/07(화)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01/08(수)~</a:t>
                      </a:r>
                      <a:endParaRPr lang="ko-KR" sz="1600"/>
                    </a:p>
                    <a:p>
                      <a:pPr lvl="0" algn="ctr">
                        <a:buNone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01/10(금)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01/13(월)~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02/05(수)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02/06(목)~</a:t>
                      </a:r>
                      <a:endParaRPr lang="ko-KR" sz="1600"/>
                    </a:p>
                    <a:p>
                      <a:pPr lvl="0" algn="ctr">
                        <a:buNone/>
                      </a:pPr>
                      <a:r>
                        <a:rPr lang="ko-KR" altLang="en-US" sz="1600">
                          <a:solidFill>
                            <a:schemeClr val="tx1"/>
                          </a:solidFill>
                        </a:rPr>
                        <a:t>02/10(월)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21362"/>
                  </a:ext>
                </a:extLst>
              </a:tr>
              <a:tr h="6361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제안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98773"/>
                  </a:ext>
                </a:extLst>
              </a:tr>
              <a:tr h="6361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분석 / 설계</a:t>
                      </a:r>
                      <a:endParaRPr lang="ko-KR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0670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디자인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8008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개발</a:t>
                      </a:r>
                      <a:endParaRPr lang="ko-KR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789077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29803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10C1C9B-34D2-7A22-41A0-39D75ADB1F63}"/>
              </a:ext>
            </a:extLst>
          </p:cNvPr>
          <p:cNvSpPr/>
          <p:nvPr/>
        </p:nvSpPr>
        <p:spPr>
          <a:xfrm>
            <a:off x="6582379" y="5236427"/>
            <a:ext cx="2042159" cy="502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  <a:cs typeface="Calibri"/>
              </a:rPr>
              <a:t>프로젝트 기획 및 주제 선정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88F6126-040D-10BF-585E-AFD9268558E0}"/>
              </a:ext>
            </a:extLst>
          </p:cNvPr>
          <p:cNvSpPr/>
          <p:nvPr/>
        </p:nvSpPr>
        <p:spPr>
          <a:xfrm>
            <a:off x="7627806" y="5877622"/>
            <a:ext cx="2042159" cy="502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  <a:cs typeface="Calibri"/>
              </a:rPr>
              <a:t>요구사항 설정 및 필요 </a:t>
            </a:r>
            <a:endParaRPr lang="ko-KR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  <a:cs typeface="Calibri"/>
              </a:rPr>
              <a:t>데이터 수집</a:t>
            </a:r>
            <a:endParaRPr 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28A35D-0D34-9257-EAFD-3181DED755DE}"/>
              </a:ext>
            </a:extLst>
          </p:cNvPr>
          <p:cNvSpPr/>
          <p:nvPr/>
        </p:nvSpPr>
        <p:spPr>
          <a:xfrm>
            <a:off x="8728988" y="6546695"/>
            <a:ext cx="1888830" cy="5865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+mn-ea"/>
                <a:cs typeface="Calibri"/>
              </a:rPr>
              <a:t>데이터베이스 생성 </a:t>
            </a:r>
            <a:endParaRPr lang="ko-KR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  <a:latin typeface="+mn-ea"/>
                <a:cs typeface="Calibri"/>
              </a:rPr>
              <a:t>및 템플릿 선정</a:t>
            </a:r>
            <a:endParaRPr lang="ko-KR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82D9384-1302-CA80-ED5D-A8D42D4B4692}"/>
              </a:ext>
            </a:extLst>
          </p:cNvPr>
          <p:cNvSpPr/>
          <p:nvPr/>
        </p:nvSpPr>
        <p:spPr>
          <a:xfrm>
            <a:off x="10778025" y="7299401"/>
            <a:ext cx="3798476" cy="5865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+mn-ea"/>
                <a:cs typeface="Calibri"/>
              </a:rPr>
              <a:t>코드 작성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5E6362C-B71D-19E4-5EA8-221720985C20}"/>
              </a:ext>
            </a:extLst>
          </p:cNvPr>
          <p:cNvSpPr/>
          <p:nvPr/>
        </p:nvSpPr>
        <p:spPr>
          <a:xfrm>
            <a:off x="14806402" y="8079987"/>
            <a:ext cx="1693684" cy="502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+mn-ea"/>
                <a:cs typeface="Calibri"/>
              </a:rPr>
              <a:t>테스트 진행</a:t>
            </a:r>
          </a:p>
        </p:txBody>
      </p:sp>
    </p:spTree>
    <p:extLst>
      <p:ext uri="{BB962C8B-B14F-4D97-AF65-F5344CB8AC3E}">
        <p14:creationId xmlns:p14="http://schemas.microsoft.com/office/powerpoint/2010/main" val="413365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3384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52870"/>
            <a:ext cx="16751300" cy="733563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629400" y="1339574"/>
            <a:ext cx="502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sz="3900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프로젝트 구성</a:t>
            </a:r>
            <a:endParaRPr lang="ko-KR" altLang="en-US" sz="3900" spc="-2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4AA851-1C5C-4F3C-729F-D8F5622E3F8F}"/>
              </a:ext>
            </a:extLst>
          </p:cNvPr>
          <p:cNvSpPr txBox="1"/>
          <p:nvPr/>
        </p:nvSpPr>
        <p:spPr>
          <a:xfrm>
            <a:off x="1198830" y="2805655"/>
            <a:ext cx="35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>
                <a:latin typeface="esamanru OTF Medium" panose="020B0600000101010101" charset="-127"/>
                <a:ea typeface="esamanru OTF Medium" panose="020B0600000101010101" charset="-127"/>
                <a:cs typeface="Arial"/>
              </a:rPr>
              <a:t>BACKEND</a:t>
            </a:r>
          </a:p>
        </p:txBody>
      </p:sp>
      <p:sp>
        <p:nvSpPr>
          <p:cNvPr id="57" name="사각형: 둥근 모서리 51">
            <a:extLst>
              <a:ext uri="{FF2B5EF4-FFF2-40B4-BE49-F238E27FC236}">
                <a16:creationId xmlns:a16="http://schemas.microsoft.com/office/drawing/2014/main" id="{A3E4B381-607E-9D2C-FA5C-C4A900455D4A}"/>
              </a:ext>
            </a:extLst>
          </p:cNvPr>
          <p:cNvSpPr/>
          <p:nvPr/>
        </p:nvSpPr>
        <p:spPr>
          <a:xfrm>
            <a:off x="12009781" y="2650432"/>
            <a:ext cx="5201478" cy="313082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59" name="사각형: 둥근 모서리 51">
            <a:extLst>
              <a:ext uri="{FF2B5EF4-FFF2-40B4-BE49-F238E27FC236}">
                <a16:creationId xmlns:a16="http://schemas.microsoft.com/office/drawing/2014/main" id="{ED15D10B-E25D-31AD-04CF-0833DA036C0C}"/>
              </a:ext>
            </a:extLst>
          </p:cNvPr>
          <p:cNvSpPr/>
          <p:nvPr/>
        </p:nvSpPr>
        <p:spPr>
          <a:xfrm>
            <a:off x="12009780" y="6095996"/>
            <a:ext cx="5201478" cy="313082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E3D57E-255F-F637-8FB5-341AA4B81FBB}"/>
              </a:ext>
            </a:extLst>
          </p:cNvPr>
          <p:cNvSpPr txBox="1"/>
          <p:nvPr/>
        </p:nvSpPr>
        <p:spPr>
          <a:xfrm>
            <a:off x="12172365" y="2808108"/>
            <a:ext cx="35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latin typeface="esamanru OTF Medium" panose="020B0600000101010101" charset="-127"/>
                <a:ea typeface="esamanru OTF Medium" panose="020B0600000101010101" charset="-127"/>
                <a:cs typeface="Arial"/>
              </a:rPr>
              <a:t>TOOLS &amp; DESIGN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1DCA11-DB57-47AC-FB89-143514875BD9}"/>
              </a:ext>
            </a:extLst>
          </p:cNvPr>
          <p:cNvSpPr txBox="1"/>
          <p:nvPr/>
        </p:nvSpPr>
        <p:spPr>
          <a:xfrm>
            <a:off x="12172365" y="6211340"/>
            <a:ext cx="35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>
                <a:latin typeface="esamanru OTF Medium" panose="020B0600000101010101" charset="-127"/>
                <a:ea typeface="esamanru OTF Medium" panose="020B0600000101010101" charset="-127"/>
                <a:cs typeface="Arial"/>
              </a:rPr>
              <a:t>API</a:t>
            </a:r>
            <a:endParaRPr lang="ko-KR" sz="1400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694B1E7D-6DEC-7860-5789-AC6080D6F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5345" y="5463117"/>
            <a:ext cx="1734257" cy="1047046"/>
          </a:xfrm>
          <a:prstGeom prst="rect">
            <a:avLst/>
          </a:prstGeom>
        </p:spPr>
      </p:pic>
      <p:pic>
        <p:nvPicPr>
          <p:cNvPr id="12" name="그림 11" descr="폰트, 로고, 그래픽, 텍스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9747082-20FB-3937-A9CD-094F8AD39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222" y="3163113"/>
            <a:ext cx="3005667" cy="1392554"/>
          </a:xfrm>
          <a:prstGeom prst="rect">
            <a:avLst/>
          </a:prstGeom>
        </p:spPr>
      </p:pic>
      <p:pic>
        <p:nvPicPr>
          <p:cNvPr id="13" name="그림 12" descr="그래픽, 상징, 그래픽 디자인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770351C-70C4-87AB-2DAA-F3B9D1E9D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111" y="4399459"/>
            <a:ext cx="2667001" cy="909526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6F8F050-5729-2799-C22E-D46A37EE42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9251" y="6826957"/>
            <a:ext cx="877165" cy="1487312"/>
          </a:xfrm>
          <a:prstGeom prst="rect">
            <a:avLst/>
          </a:prstGeom>
        </p:spPr>
      </p:pic>
      <p:pic>
        <p:nvPicPr>
          <p:cNvPr id="15" name="그림 14" descr="텍스트, 로고, 폰트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0E4328A-5B77-472C-1DF9-2E275CFAD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2666" y="3644194"/>
            <a:ext cx="3273780" cy="1841501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104DD1F-2CE6-9BBC-476A-A7BE78B359E1}"/>
              </a:ext>
            </a:extLst>
          </p:cNvPr>
          <p:cNvSpPr/>
          <p:nvPr/>
        </p:nvSpPr>
        <p:spPr>
          <a:xfrm>
            <a:off x="960782" y="2617303"/>
            <a:ext cx="5201478" cy="660952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56" name="사각형: 둥근 모서리 51">
            <a:extLst>
              <a:ext uri="{FF2B5EF4-FFF2-40B4-BE49-F238E27FC236}">
                <a16:creationId xmlns:a16="http://schemas.microsoft.com/office/drawing/2014/main" id="{7F7B3754-1404-2836-C029-712DFE666612}"/>
              </a:ext>
            </a:extLst>
          </p:cNvPr>
          <p:cNvSpPr/>
          <p:nvPr/>
        </p:nvSpPr>
        <p:spPr>
          <a:xfrm>
            <a:off x="6403989" y="2622210"/>
            <a:ext cx="5257922" cy="467629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pic>
        <p:nvPicPr>
          <p:cNvPr id="10" name="그림 9" descr="폰트, 그래픽, 로고, 그래픽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6EA9821-3721-11AB-6094-3EFA556D96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7042" y="4113566"/>
            <a:ext cx="2051403" cy="1052689"/>
          </a:xfrm>
          <a:prstGeom prst="rect">
            <a:avLst/>
          </a:prstGeom>
        </p:spPr>
      </p:pic>
      <p:pic>
        <p:nvPicPr>
          <p:cNvPr id="16" name="그림 15" descr="클립아트, 로고, 그래픽, 그래픽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5106073-FD6F-A7AB-6F45-A3AEE923F3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0779" y="5225474"/>
            <a:ext cx="2709334" cy="1458833"/>
          </a:xfrm>
          <a:prstGeom prst="rect">
            <a:avLst/>
          </a:prstGeom>
        </p:spPr>
      </p:pic>
      <p:pic>
        <p:nvPicPr>
          <p:cNvPr id="18" name="그림 17" descr="블랙, 어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5A20A293-1C25-30F5-70F7-F128C4CC1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50044" y="3495322"/>
            <a:ext cx="770469" cy="728136"/>
          </a:xfrm>
          <a:prstGeom prst="rect">
            <a:avLst/>
          </a:prstGeom>
        </p:spPr>
      </p:pic>
      <p:pic>
        <p:nvPicPr>
          <p:cNvPr id="8" name="그림 7" descr="폰트, 그래픽, 로고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BC119B2-0134-E39B-0C16-379D8B5AE9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8777" y="3379609"/>
            <a:ext cx="1072447" cy="1072446"/>
          </a:xfrm>
          <a:prstGeom prst="rect">
            <a:avLst/>
          </a:prstGeom>
        </p:spPr>
      </p:pic>
      <p:pic>
        <p:nvPicPr>
          <p:cNvPr id="9" name="그림 8" descr="폰트, 로고, 그래픽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C98E3DD-B349-831B-3B24-0E772CB46D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6875" y="8308269"/>
            <a:ext cx="1167695" cy="68368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694575C-AA39-EEC6-D6EB-14BDE290A7DF}"/>
              </a:ext>
            </a:extLst>
          </p:cNvPr>
          <p:cNvSpPr txBox="1"/>
          <p:nvPr/>
        </p:nvSpPr>
        <p:spPr>
          <a:xfrm>
            <a:off x="6637742" y="2808108"/>
            <a:ext cx="35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>
                <a:latin typeface="esamanru OTF Medium" panose="020B0600000101010101" charset="-127"/>
                <a:ea typeface="esamanru OTF Medium" panose="020B0600000101010101" charset="-127"/>
                <a:cs typeface="Arial"/>
              </a:rPr>
              <a:t>FRONTEND</a:t>
            </a:r>
          </a:p>
        </p:txBody>
      </p:sp>
      <p:sp>
        <p:nvSpPr>
          <p:cNvPr id="17" name="사각형: 둥근 모서리 51">
            <a:extLst>
              <a:ext uri="{FF2B5EF4-FFF2-40B4-BE49-F238E27FC236}">
                <a16:creationId xmlns:a16="http://schemas.microsoft.com/office/drawing/2014/main" id="{F958E59D-7D30-F596-30FF-20750F993EE2}"/>
              </a:ext>
            </a:extLst>
          </p:cNvPr>
          <p:cNvSpPr/>
          <p:nvPr/>
        </p:nvSpPr>
        <p:spPr>
          <a:xfrm>
            <a:off x="6403989" y="7561098"/>
            <a:ext cx="5257922" cy="168474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DEACF8-2824-7E29-EBA8-AB7EBF1A4C63}"/>
              </a:ext>
            </a:extLst>
          </p:cNvPr>
          <p:cNvSpPr txBox="1"/>
          <p:nvPr/>
        </p:nvSpPr>
        <p:spPr>
          <a:xfrm>
            <a:off x="6623631" y="7676441"/>
            <a:ext cx="35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>
                <a:latin typeface="esamanru OTF Medium" panose="020B0600000101010101" charset="-127"/>
                <a:ea typeface="esamanru OTF Medium" panose="020B0600000101010101" charset="-127"/>
                <a:cs typeface="Arial"/>
              </a:rPr>
              <a:t>CLOUD</a:t>
            </a:r>
          </a:p>
        </p:txBody>
      </p:sp>
      <p:pic>
        <p:nvPicPr>
          <p:cNvPr id="20" name="그림 19" descr="텍스트, 폰트, 그래픽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2F17267-E70C-A5BB-DFD5-5F4F33B1E4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75709" y="4214282"/>
            <a:ext cx="2099028" cy="1293989"/>
          </a:xfrm>
          <a:prstGeom prst="rect">
            <a:avLst/>
          </a:prstGeom>
        </p:spPr>
      </p:pic>
      <p:pic>
        <p:nvPicPr>
          <p:cNvPr id="21" name="그림 20" descr="그래픽, 로고, 폰트, 상징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5DE12FB-4181-BA48-FC93-82A2A069D2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95009" y="4512731"/>
            <a:ext cx="880537" cy="809980"/>
          </a:xfrm>
          <a:prstGeom prst="rect">
            <a:avLst/>
          </a:prstGeom>
        </p:spPr>
      </p:pic>
      <p:pic>
        <p:nvPicPr>
          <p:cNvPr id="6" name="그림 5" descr="원, 다채로움, 그래픽, 클립아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1BF6D7D-4110-59B5-40E5-A67A038064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78216" y="3493381"/>
            <a:ext cx="802571" cy="732015"/>
          </a:xfrm>
          <a:prstGeom prst="rect">
            <a:avLst/>
          </a:prstGeom>
        </p:spPr>
      </p:pic>
      <p:pic>
        <p:nvPicPr>
          <p:cNvPr id="7" name="그림 6" descr="클립아트, 그래픽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DFE0BF2-5612-90F1-FBC6-E2817B7722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181667" y="3309056"/>
            <a:ext cx="1157112" cy="1100667"/>
          </a:xfrm>
          <a:prstGeom prst="rect">
            <a:avLst/>
          </a:prstGeom>
        </p:spPr>
      </p:pic>
      <p:pic>
        <p:nvPicPr>
          <p:cNvPr id="22" name="그림 21" descr="스크린샷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3089884-24CD-A7C1-2D91-0C8D5CE04D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9494" y="8131880"/>
            <a:ext cx="971904" cy="100824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D41B1D9E-DBD7-1F35-C116-F0CF9D02A8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335250" y="4519084"/>
            <a:ext cx="825501" cy="797279"/>
          </a:xfrm>
          <a:prstGeom prst="rect">
            <a:avLst/>
          </a:prstGeom>
        </p:spPr>
      </p:pic>
      <p:pic>
        <p:nvPicPr>
          <p:cNvPr id="25" name="그림 24" descr="폰트, 텍스트, 로고, 그래픽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1C35C1F-DD36-E0D0-C6DD-47CC064F37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65365" y="6807024"/>
            <a:ext cx="2339271" cy="751065"/>
          </a:xfrm>
          <a:prstGeom prst="rect">
            <a:avLst/>
          </a:prstGeom>
        </p:spPr>
      </p:pic>
      <p:pic>
        <p:nvPicPr>
          <p:cNvPr id="26" name="그림 25" descr="openWeather - 무료 날씨 api - ☁️구름도서관☁️">
            <a:extLst>
              <a:ext uri="{FF2B5EF4-FFF2-40B4-BE49-F238E27FC236}">
                <a16:creationId xmlns:a16="http://schemas.microsoft.com/office/drawing/2014/main" id="{7E6CA138-2671-E2E8-C767-793889ED9F0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503400" y="6419250"/>
            <a:ext cx="1487311" cy="1526610"/>
          </a:xfrm>
          <a:prstGeom prst="rect">
            <a:avLst/>
          </a:prstGeom>
        </p:spPr>
      </p:pic>
      <p:pic>
        <p:nvPicPr>
          <p:cNvPr id="28" name="그림 27" descr="그래픽, 폰트, 로고, 그래픽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FA743E9-BB73-5F93-20D6-A2CECA5DE1B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67195" y="3383491"/>
            <a:ext cx="1291166" cy="1177572"/>
          </a:xfrm>
          <a:prstGeom prst="rect">
            <a:avLst/>
          </a:prstGeom>
        </p:spPr>
      </p:pic>
      <p:pic>
        <p:nvPicPr>
          <p:cNvPr id="29" name="그림 28" descr="Jquery 수직 로고 - 소셜 미디어 및 로고 아이콘">
            <a:extLst>
              <a:ext uri="{FF2B5EF4-FFF2-40B4-BE49-F238E27FC236}">
                <a16:creationId xmlns:a16="http://schemas.microsoft.com/office/drawing/2014/main" id="{24F2DBB1-9D66-166F-2D12-8CE0A6B97DD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73544" y="4641498"/>
            <a:ext cx="1137356" cy="1145116"/>
          </a:xfrm>
          <a:prstGeom prst="rect">
            <a:avLst/>
          </a:prstGeom>
        </p:spPr>
      </p:pic>
      <p:pic>
        <p:nvPicPr>
          <p:cNvPr id="30" name="그림 29" descr="GitHub - slab/quill: Quill is a modern WYSIWYG editor built for  compatibility and extensibility">
            <a:extLst>
              <a:ext uri="{FF2B5EF4-FFF2-40B4-BE49-F238E27FC236}">
                <a16:creationId xmlns:a16="http://schemas.microsoft.com/office/drawing/2014/main" id="{564A75B0-A2EE-8314-1D23-C76E8A54C3B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231511" y="7799415"/>
            <a:ext cx="1007534" cy="6148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E6AB43-3368-22AC-9CE0-6774A85ED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2B280A-09AE-1E29-6136-81B6CBD5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8E17DF-F17E-F83B-5D9D-C48F6CFFE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CDA4DA2-7150-55FE-E102-05C159E9D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9681B1B-0FBF-EA2A-817E-3DFE7F5E1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2425700"/>
            <a:ext cx="406400" cy="419100"/>
          </a:xfrm>
          <a:prstGeom prst="rect">
            <a:avLst/>
          </a:prstGeom>
        </p:spPr>
      </p:pic>
      <p:pic>
        <p:nvPicPr>
          <p:cNvPr id="29" name="그림 28" descr="텍스트, 번호, 스크린샷, 평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639023A-5E94-314D-22A8-FE49B5808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131" y="3315071"/>
            <a:ext cx="4094067" cy="2812896"/>
          </a:xfrm>
          <a:prstGeom prst="rect">
            <a:avLst/>
          </a:prstGeom>
        </p:spPr>
      </p:pic>
      <p:pic>
        <p:nvPicPr>
          <p:cNvPr id="30" name="그림 29" descr="텍스트, 스크린샷, 번호, 평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82ACAAB-9D42-2C6F-DD4B-1FC8D702A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483" y="6279438"/>
            <a:ext cx="4096068" cy="2826835"/>
          </a:xfrm>
          <a:prstGeom prst="rect">
            <a:avLst/>
          </a:prstGeom>
        </p:spPr>
      </p:pic>
      <p:pic>
        <p:nvPicPr>
          <p:cNvPr id="31" name="그림 30" descr="텍스트, 스크린샷, 번호, 평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5E576C1-9D55-A4FE-72C9-C249306C9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6240" y="3305779"/>
            <a:ext cx="4084956" cy="2826836"/>
          </a:xfrm>
          <a:prstGeom prst="rect">
            <a:avLst/>
          </a:prstGeom>
        </p:spPr>
      </p:pic>
      <p:pic>
        <p:nvPicPr>
          <p:cNvPr id="32" name="그림 31" descr="텍스트, 스크린샷, 번호, 평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C6556EF-6B6B-5996-0738-6E5BB0DB7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1595" y="6284083"/>
            <a:ext cx="4078980" cy="2826835"/>
          </a:xfrm>
          <a:prstGeom prst="rect">
            <a:avLst/>
          </a:prstGeom>
        </p:spPr>
      </p:pic>
      <p:pic>
        <p:nvPicPr>
          <p:cNvPr id="34" name="Picture 16" descr="원, 스크린샷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1B8F5CDF-85E8-A1EB-F5D6-103CD5D3A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0529" y="3699727"/>
            <a:ext cx="736600" cy="736600"/>
          </a:xfrm>
          <a:prstGeom prst="rect">
            <a:avLst/>
          </a:prstGeom>
        </p:spPr>
      </p:pic>
      <p:sp>
        <p:nvSpPr>
          <p:cNvPr id="36" name="TextBox 19">
            <a:extLst>
              <a:ext uri="{FF2B5EF4-FFF2-40B4-BE49-F238E27FC236}">
                <a16:creationId xmlns:a16="http://schemas.microsoft.com/office/drawing/2014/main" id="{613E6646-F71E-E96D-38BF-C466AFBC8DD0}"/>
              </a:ext>
            </a:extLst>
          </p:cNvPr>
          <p:cNvSpPr txBox="1"/>
          <p:nvPr/>
        </p:nvSpPr>
        <p:spPr>
          <a:xfrm>
            <a:off x="3229517" y="4716038"/>
            <a:ext cx="2698595" cy="7638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0269"/>
              </a:lnSpc>
            </a:pPr>
            <a:r>
              <a:rPr lang="en-US">
                <a:latin typeface="esamanru OTF Medium" panose="020B0600000101010101" charset="-127"/>
                <a:ea typeface="esamanru OTF Medium" panose="020B0600000101010101" charset="-127"/>
              </a:rPr>
              <a:t>Google </a:t>
            </a:r>
            <a:r>
              <a:rPr lang="en-US" err="1">
                <a:latin typeface="esamanru OTF Medium" panose="020B0600000101010101" charset="-127"/>
                <a:ea typeface="esamanru OTF Medium" panose="020B0600000101010101" charset="-127"/>
              </a:rPr>
              <a:t>스프레드</a:t>
            </a:r>
            <a:r>
              <a:rPr lang="en-US">
                <a:latin typeface="esamanru OTF Medium" panose="020B0600000101010101" charset="-127"/>
                <a:ea typeface="esamanru OTF Medium" panose="020B0600000101010101" charset="-127"/>
              </a:rPr>
              <a:t> </a:t>
            </a:r>
            <a:r>
              <a:rPr lang="en-US" err="1">
                <a:latin typeface="esamanru OTF Medium" panose="020B0600000101010101" charset="-127"/>
                <a:ea typeface="esamanru OTF Medium" panose="020B0600000101010101" charset="-127"/>
              </a:rPr>
              <a:t>시트</a:t>
            </a:r>
            <a:endParaRPr lang="ko-KR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4FF642C4-A119-2F9A-70EB-43BEA76715F4}"/>
              </a:ext>
            </a:extLst>
          </p:cNvPr>
          <p:cNvSpPr txBox="1"/>
          <p:nvPr/>
        </p:nvSpPr>
        <p:spPr>
          <a:xfrm>
            <a:off x="2769529" y="3725127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분석/설계 : 테이블 정의서</a:t>
            </a:r>
            <a:endParaRPr lang="en-US" altLang="ko-KR" sz="2300" b="0" i="0" u="none" strike="noStrike" spc="-1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CD19C0-2BDA-07DF-93C2-7F4251FF24ED}"/>
              </a:ext>
            </a:extLst>
          </p:cNvPr>
          <p:cNvCxnSpPr>
            <a:cxnSpLocks/>
          </p:cNvCxnSpPr>
          <p:nvPr/>
        </p:nvCxnSpPr>
        <p:spPr>
          <a:xfrm flipV="1">
            <a:off x="1891433" y="4567167"/>
            <a:ext cx="5072131" cy="35312"/>
          </a:xfrm>
          <a:prstGeom prst="straightConnector1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C29E48F-48BA-8F7D-EE40-0AED90D6FE9F}"/>
              </a:ext>
            </a:extLst>
          </p:cNvPr>
          <p:cNvCxnSpPr/>
          <p:nvPr/>
        </p:nvCxnSpPr>
        <p:spPr>
          <a:xfrm flipV="1">
            <a:off x="1879724" y="4581106"/>
            <a:ext cx="5223789" cy="947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20">
            <a:extLst>
              <a:ext uri="{FF2B5EF4-FFF2-40B4-BE49-F238E27FC236}">
                <a16:creationId xmlns:a16="http://schemas.microsoft.com/office/drawing/2014/main" id="{588CC97D-46EA-192E-94B8-C7B614DF1B08}"/>
              </a:ext>
            </a:extLst>
          </p:cNvPr>
          <p:cNvSpPr txBox="1"/>
          <p:nvPr/>
        </p:nvSpPr>
        <p:spPr>
          <a:xfrm>
            <a:off x="1877431" y="4937822"/>
            <a:ext cx="262828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사용 툴 </a:t>
            </a:r>
            <a:endParaRPr lang="ko-KR" sz="2300" b="0" i="0" u="none" strike="noStrike" spc="-1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6924F6D8-4205-ECC0-5F7F-58F019FDD5BD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프로젝트</a:t>
            </a:r>
            <a:r>
              <a:rPr lang="en-US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 </a:t>
            </a:r>
            <a:r>
              <a:rPr lang="ko-KR" altLang="en-US" sz="3900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내용</a:t>
            </a:r>
            <a:endParaRPr lang="ko-KR" altLang="en-US" sz="3900" b="0" i="0" u="none" strike="noStrike" spc="-2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98A33BE-23CF-4427-E539-E7765B436ED8}"/>
              </a:ext>
            </a:extLst>
          </p:cNvPr>
          <p:cNvSpPr/>
          <p:nvPr/>
        </p:nvSpPr>
        <p:spPr>
          <a:xfrm>
            <a:off x="2316091" y="5919058"/>
            <a:ext cx="108000" cy="108000"/>
          </a:xfrm>
          <a:prstGeom prst="ellipse">
            <a:avLst/>
          </a:prstGeom>
          <a:solidFill>
            <a:srgbClr val="99BC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1A07007F-1DD1-B5A7-60BC-3FEC443F849A}"/>
              </a:ext>
            </a:extLst>
          </p:cNvPr>
          <p:cNvSpPr txBox="1"/>
          <p:nvPr/>
        </p:nvSpPr>
        <p:spPr>
          <a:xfrm>
            <a:off x="2616200" y="5719647"/>
            <a:ext cx="3325851" cy="8056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0269"/>
              </a:lnSpc>
            </a:pP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필요한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데이터에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따른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DB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테이블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정의서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작성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21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0D1E77-9264-C5B0-CD2C-B8022BA35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1BC59D-6ED1-B427-9175-4D157793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3182D64-3A66-F138-07F7-20CE139C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483E879-8FA6-5FF3-BE79-6068B098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03D42E0-FD3F-8885-DE8D-001434084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2425700"/>
            <a:ext cx="406400" cy="419100"/>
          </a:xfrm>
          <a:prstGeom prst="rect">
            <a:avLst/>
          </a:prstGeom>
        </p:spPr>
      </p:pic>
      <p:pic>
        <p:nvPicPr>
          <p:cNvPr id="34" name="Picture 16" descr="원, 스크린샷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94EEA75-E106-C8AC-5437-BBEC13FE1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529" y="3699727"/>
            <a:ext cx="736600" cy="736600"/>
          </a:xfrm>
          <a:prstGeom prst="rect">
            <a:avLst/>
          </a:prstGeom>
        </p:spPr>
      </p:pic>
      <p:sp>
        <p:nvSpPr>
          <p:cNvPr id="36" name="TextBox 19">
            <a:extLst>
              <a:ext uri="{FF2B5EF4-FFF2-40B4-BE49-F238E27FC236}">
                <a16:creationId xmlns:a16="http://schemas.microsoft.com/office/drawing/2014/main" id="{C95A924C-BDF5-65A2-6BF0-D91B25DC6C7C}"/>
              </a:ext>
            </a:extLst>
          </p:cNvPr>
          <p:cNvSpPr txBox="1"/>
          <p:nvPr/>
        </p:nvSpPr>
        <p:spPr>
          <a:xfrm>
            <a:off x="3229517" y="4716038"/>
            <a:ext cx="2698595" cy="7638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0269"/>
              </a:lnSpc>
            </a:pPr>
            <a:r>
              <a:rPr lang="en-US">
                <a:latin typeface="esamanru OTF Medium" panose="020B0600000101010101" charset="-127"/>
                <a:ea typeface="esamanru OTF Medium" panose="020B0600000101010101" charset="-127"/>
              </a:rPr>
              <a:t>Google </a:t>
            </a:r>
            <a:r>
              <a:rPr lang="en-US" err="1">
                <a:latin typeface="esamanru OTF Medium" panose="020B0600000101010101" charset="-127"/>
                <a:ea typeface="esamanru OTF Medium" panose="020B0600000101010101" charset="-127"/>
              </a:rPr>
              <a:t>스프레드</a:t>
            </a:r>
            <a:r>
              <a:rPr lang="en-US">
                <a:latin typeface="esamanru OTF Medium" panose="020B0600000101010101" charset="-127"/>
                <a:ea typeface="esamanru OTF Medium" panose="020B0600000101010101" charset="-127"/>
              </a:rPr>
              <a:t> </a:t>
            </a:r>
            <a:r>
              <a:rPr lang="en-US" err="1">
                <a:latin typeface="esamanru OTF Medium" panose="020B0600000101010101" charset="-127"/>
                <a:ea typeface="esamanru OTF Medium" panose="020B0600000101010101" charset="-127"/>
              </a:rPr>
              <a:t>시트</a:t>
            </a:r>
            <a:endParaRPr lang="ko-KR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B15D973C-3262-32A7-33EE-AFD67E9020DC}"/>
              </a:ext>
            </a:extLst>
          </p:cNvPr>
          <p:cNvSpPr txBox="1"/>
          <p:nvPr/>
        </p:nvSpPr>
        <p:spPr>
          <a:xfrm>
            <a:off x="2769529" y="3725127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분석/</a:t>
            </a: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설계 </a:t>
            </a:r>
            <a:r>
              <a:rPr lang="en-US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:</a:t>
            </a:r>
            <a:r>
              <a:rPr lang="ko-KR" altLang="en-US" sz="2300" b="0" i="0" u="none" strike="noStrike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 </a:t>
            </a: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 요구사항 정의서</a:t>
            </a:r>
            <a:endParaRPr lang="ko-KR" sz="2300" b="0" i="0" u="none" strike="noStrike" spc="-1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5F32206-D13F-4565-4590-4E62220C0E4A}"/>
              </a:ext>
            </a:extLst>
          </p:cNvPr>
          <p:cNvCxnSpPr/>
          <p:nvPr/>
        </p:nvCxnSpPr>
        <p:spPr>
          <a:xfrm flipV="1">
            <a:off x="1891433" y="4567167"/>
            <a:ext cx="5072131" cy="35312"/>
          </a:xfrm>
          <a:prstGeom prst="straightConnector1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 descr="텍스트, 스크린샷, 번호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28F8818-A02C-8315-C378-0CAB37EF8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317" y="3288448"/>
            <a:ext cx="4098074" cy="2831946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840B4EA-0B2A-06E6-58ED-AF96FE2390DB}"/>
              </a:ext>
            </a:extLst>
          </p:cNvPr>
          <p:cNvCxnSpPr/>
          <p:nvPr/>
        </p:nvCxnSpPr>
        <p:spPr>
          <a:xfrm flipV="1">
            <a:off x="1879724" y="4581106"/>
            <a:ext cx="5223789" cy="947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20">
            <a:extLst>
              <a:ext uri="{FF2B5EF4-FFF2-40B4-BE49-F238E27FC236}">
                <a16:creationId xmlns:a16="http://schemas.microsoft.com/office/drawing/2014/main" id="{122676DF-B777-D66D-7CB6-E6B685ED195D}"/>
              </a:ext>
            </a:extLst>
          </p:cNvPr>
          <p:cNvSpPr txBox="1"/>
          <p:nvPr/>
        </p:nvSpPr>
        <p:spPr>
          <a:xfrm>
            <a:off x="1877431" y="4937822"/>
            <a:ext cx="262828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사용 툴 </a:t>
            </a:r>
            <a:endParaRPr lang="ko-KR" sz="2300" b="0" i="0" u="none" strike="noStrike" spc="-1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AB2E43B1-7758-02DB-796E-FA0EAE1EE9A0}"/>
              </a:ext>
            </a:extLst>
          </p:cNvPr>
          <p:cNvSpPr txBox="1"/>
          <p:nvPr/>
        </p:nvSpPr>
        <p:spPr>
          <a:xfrm>
            <a:off x="2616200" y="5719647"/>
            <a:ext cx="3325851" cy="8056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0269"/>
              </a:lnSpc>
            </a:pP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구글 스프레드 시트를 사용하여 필요한 기능들과 요구사항 기재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 descr="텍스트, 스크린샷, 평행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CA8152B-769D-32EA-636C-1AE8C11B2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945" y="6258249"/>
            <a:ext cx="4098075" cy="2843562"/>
          </a:xfrm>
          <a:prstGeom prst="rect">
            <a:avLst/>
          </a:prstGeom>
        </p:spPr>
      </p:pic>
      <p:pic>
        <p:nvPicPr>
          <p:cNvPr id="5" name="그림 4" descr="텍스트, 스크린샷, 평행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0825C6E-F17C-21BC-2E1E-75256251D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46762" y="3284591"/>
            <a:ext cx="4084135" cy="2835502"/>
          </a:xfrm>
          <a:prstGeom prst="rect">
            <a:avLst/>
          </a:prstGeom>
        </p:spPr>
      </p:pic>
      <p:pic>
        <p:nvPicPr>
          <p:cNvPr id="6" name="그림 5" descr="텍스트, 스크린샷, 번호, 평행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394A007-49B4-583E-0E25-CCF74B1776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6055" y="6276835"/>
            <a:ext cx="4070196" cy="2819627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80B46570-F6D1-68C4-5104-3DC7448397DC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프로젝트</a:t>
            </a:r>
            <a:r>
              <a:rPr lang="en-US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 </a:t>
            </a:r>
            <a:r>
              <a:rPr lang="ko-KR" altLang="en-US" sz="3900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내용</a:t>
            </a:r>
            <a:endParaRPr lang="ko-KR" altLang="en-US" sz="3900" b="0" i="0" u="none" strike="noStrike" spc="-2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EC1D7C3-3B8E-BF4F-A6AC-9E03B86EB661}"/>
              </a:ext>
            </a:extLst>
          </p:cNvPr>
          <p:cNvSpPr/>
          <p:nvPr/>
        </p:nvSpPr>
        <p:spPr>
          <a:xfrm>
            <a:off x="2316091" y="5919058"/>
            <a:ext cx="108000" cy="108000"/>
          </a:xfrm>
          <a:prstGeom prst="ellipse">
            <a:avLst/>
          </a:prstGeom>
          <a:solidFill>
            <a:srgbClr val="99BC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4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8D5C3-4D71-6D1E-5221-F825484D0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4AB025-90E9-71A1-63A8-F8CAAABF6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16751300" cy="1752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D50C7B4-945F-B2BE-1A22-1B8EE962D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667000"/>
            <a:ext cx="16751300" cy="6921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DC935B-F78A-2595-C84B-EF69E8C3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2235200"/>
            <a:ext cx="1714500" cy="8636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4A11AE1A-14FE-7F7D-64F5-7A4707610F9D}"/>
              </a:ext>
            </a:extLst>
          </p:cNvPr>
          <p:cNvSpPr txBox="1"/>
          <p:nvPr/>
        </p:nvSpPr>
        <p:spPr>
          <a:xfrm>
            <a:off x="10769600" y="4546600"/>
            <a:ext cx="1079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500" b="0" i="0" u="none" strike="noStrike" spc="-100">
                <a:solidFill>
                  <a:srgbClr val="FFFFFF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기업명</a:t>
            </a:r>
          </a:p>
        </p:txBody>
      </p:sp>
      <p:pic>
        <p:nvPicPr>
          <p:cNvPr id="35" name="그림 34" descr="텍스트, 스크린샷, 도표, 회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0128573-135F-5398-3EE1-6E9DFB528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500" y="3328436"/>
            <a:ext cx="8803861" cy="5825019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3CF0CC68-590F-A0C0-1E88-D0E4BFE28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2425700"/>
            <a:ext cx="406400" cy="419100"/>
          </a:xfrm>
          <a:prstGeom prst="rect">
            <a:avLst/>
          </a:prstGeom>
        </p:spPr>
      </p:pic>
      <p:pic>
        <p:nvPicPr>
          <p:cNvPr id="37" name="Picture 16" descr="원, 스크린샷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BF058B7-AD1D-23B8-5D1B-2BF470130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529" y="3699727"/>
            <a:ext cx="736600" cy="736600"/>
          </a:xfrm>
          <a:prstGeom prst="rect">
            <a:avLst/>
          </a:prstGeom>
        </p:spPr>
      </p:pic>
      <p:sp>
        <p:nvSpPr>
          <p:cNvPr id="39" name="TextBox 19">
            <a:extLst>
              <a:ext uri="{FF2B5EF4-FFF2-40B4-BE49-F238E27FC236}">
                <a16:creationId xmlns:a16="http://schemas.microsoft.com/office/drawing/2014/main" id="{7CAD264A-4DC0-6C3D-3408-DF939A421BF0}"/>
              </a:ext>
            </a:extLst>
          </p:cNvPr>
          <p:cNvSpPr txBox="1"/>
          <p:nvPr/>
        </p:nvSpPr>
        <p:spPr>
          <a:xfrm>
            <a:off x="3229517" y="4716038"/>
            <a:ext cx="2698595" cy="7638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0269"/>
              </a:lnSpc>
            </a:pPr>
            <a:r>
              <a:rPr lang="en-US">
                <a:latin typeface="esamanru OTF Medium" panose="020B0600000101010101" charset="-127"/>
                <a:ea typeface="esamanru OTF Medium" panose="020B0600000101010101" charset="-127"/>
              </a:rPr>
              <a:t>ERD Cloud</a:t>
            </a:r>
            <a:endParaRPr lang="en-US" altLang="ko-KR">
              <a:latin typeface="esamanru OTF Medium" panose="020B0600000101010101" charset="-127"/>
              <a:ea typeface="esamanru OTF Medium" panose="020B0600000101010101" charset="-127"/>
            </a:endParaRP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8EB8BD19-7FE2-04CA-C683-67419E061D50}"/>
              </a:ext>
            </a:extLst>
          </p:cNvPr>
          <p:cNvSpPr txBox="1"/>
          <p:nvPr/>
        </p:nvSpPr>
        <p:spPr>
          <a:xfrm>
            <a:off x="2769529" y="3725127"/>
            <a:ext cx="3492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분석</a:t>
            </a: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/설계 : 논리, 물리</a:t>
            </a:r>
            <a:r>
              <a:rPr lang="en-US" altLang="ko-KR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 ERD</a:t>
            </a:r>
            <a:endParaRPr lang="ko-KR" sz="2300" b="0" i="0" u="none" strike="noStrike" spc="-1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022D0BB-1A73-FF5E-F0AA-EE8533B801E4}"/>
              </a:ext>
            </a:extLst>
          </p:cNvPr>
          <p:cNvCxnSpPr/>
          <p:nvPr/>
        </p:nvCxnSpPr>
        <p:spPr>
          <a:xfrm flipV="1">
            <a:off x="1879724" y="4581106"/>
            <a:ext cx="5223789" cy="947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20">
            <a:extLst>
              <a:ext uri="{FF2B5EF4-FFF2-40B4-BE49-F238E27FC236}">
                <a16:creationId xmlns:a16="http://schemas.microsoft.com/office/drawing/2014/main" id="{19C07DAB-738F-507D-E5EE-FC051DC7B6F1}"/>
              </a:ext>
            </a:extLst>
          </p:cNvPr>
          <p:cNvSpPr txBox="1"/>
          <p:nvPr/>
        </p:nvSpPr>
        <p:spPr>
          <a:xfrm>
            <a:off x="1877431" y="4937822"/>
            <a:ext cx="262828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300" spc="-1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  <a:cs typeface="Calibri"/>
              </a:rPr>
              <a:t>사용 툴 </a:t>
            </a:r>
            <a:endParaRPr lang="ko-KR" sz="2300" b="0" i="0" u="none" strike="noStrike" spc="-1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C2E9414-7D0B-002F-0063-714132C3D775}"/>
              </a:ext>
            </a:extLst>
          </p:cNvPr>
          <p:cNvSpPr txBox="1"/>
          <p:nvPr/>
        </p:nvSpPr>
        <p:spPr>
          <a:xfrm>
            <a:off x="7112000" y="1422400"/>
            <a:ext cx="4064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프로젝트</a:t>
            </a:r>
            <a:r>
              <a:rPr lang="en-US" sz="3900" b="0" i="0" u="none" strike="noStrike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 </a:t>
            </a:r>
            <a:r>
              <a:rPr lang="ko-KR" altLang="en-US" sz="3900" spc="-200">
                <a:solidFill>
                  <a:srgbClr val="2F5CA1"/>
                </a:solidFill>
                <a:latin typeface="esamanru OTF Medium" panose="020B0600000101010101" charset="-127"/>
                <a:ea typeface="esamanru OTF Medium" panose="020B0600000101010101" charset="-127"/>
              </a:rPr>
              <a:t>내용</a:t>
            </a:r>
            <a:endParaRPr lang="ko-KR" altLang="en-US" sz="3900" b="0" i="0" u="none" strike="noStrike" spc="-200">
              <a:solidFill>
                <a:srgbClr val="2F5CA1"/>
              </a:solidFill>
              <a:latin typeface="esamanru OTF Medium" panose="020B0600000101010101" charset="-127"/>
              <a:ea typeface="esamanru OTF Medium" panose="020B0600000101010101" charset="-127"/>
              <a:cs typeface="Calibri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846B35E-D4B7-4397-B56C-DC3ABD47486B}"/>
              </a:ext>
            </a:extLst>
          </p:cNvPr>
          <p:cNvSpPr/>
          <p:nvPr/>
        </p:nvSpPr>
        <p:spPr>
          <a:xfrm>
            <a:off x="2316091" y="5919058"/>
            <a:ext cx="108000" cy="108000"/>
          </a:xfrm>
          <a:prstGeom prst="ellipse">
            <a:avLst/>
          </a:prstGeom>
          <a:solidFill>
            <a:srgbClr val="99BC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AD483DBF-E3E7-8A4E-EF1A-558FBEC977AC}"/>
              </a:ext>
            </a:extLst>
          </p:cNvPr>
          <p:cNvSpPr txBox="1"/>
          <p:nvPr/>
        </p:nvSpPr>
        <p:spPr>
          <a:xfrm>
            <a:off x="2616200" y="5719647"/>
            <a:ext cx="4189549" cy="8056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40269"/>
              </a:lnSpc>
            </a:pP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테이블 정의서를 바탕으로 논리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물리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ERD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설계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50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294</Words>
  <Application>Microsoft Office PowerPoint</Application>
  <PresentationFormat>사용자 지정</PresentationFormat>
  <Paragraphs>103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esamanru OTF Medium</vt:lpstr>
      <vt:lpstr>Arial</vt:lpstr>
      <vt:lpstr>맑은 고딕</vt:lpstr>
      <vt:lpstr>맑은 고딕</vt:lpstr>
      <vt:lpstr>ONE Mobile Title OTF</vt:lpstr>
      <vt:lpstr>Calibri</vt:lpstr>
      <vt:lpstr>ONE Mobile 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김혜린</dc:creator>
  <cp:lastModifiedBy>3001</cp:lastModifiedBy>
  <cp:revision>4</cp:revision>
  <dcterms:created xsi:type="dcterms:W3CDTF">2006-08-16T00:00:00Z</dcterms:created>
  <dcterms:modified xsi:type="dcterms:W3CDTF">2025-02-06T03:08:33Z</dcterms:modified>
</cp:coreProperties>
</file>